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315" r:id="rId3"/>
    <p:sldId id="268" r:id="rId4"/>
    <p:sldId id="316" r:id="rId5"/>
    <p:sldId id="280" r:id="rId6"/>
    <p:sldId id="324" r:id="rId7"/>
    <p:sldId id="286" r:id="rId8"/>
    <p:sldId id="287" r:id="rId9"/>
    <p:sldId id="282" r:id="rId10"/>
    <p:sldId id="276" r:id="rId11"/>
    <p:sldId id="285" r:id="rId12"/>
    <p:sldId id="259" r:id="rId13"/>
    <p:sldId id="258" r:id="rId14"/>
    <p:sldId id="379" r:id="rId15"/>
    <p:sldId id="257" r:id="rId16"/>
    <p:sldId id="262" r:id="rId17"/>
    <p:sldId id="261" r:id="rId18"/>
    <p:sldId id="290" r:id="rId19"/>
    <p:sldId id="269" r:id="rId20"/>
    <p:sldId id="355" r:id="rId21"/>
    <p:sldId id="356" r:id="rId22"/>
    <p:sldId id="371" r:id="rId23"/>
    <p:sldId id="367" r:id="rId24"/>
    <p:sldId id="283" r:id="rId25"/>
    <p:sldId id="288" r:id="rId26"/>
    <p:sldId id="394" r:id="rId27"/>
    <p:sldId id="395"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1852"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5039" autoAdjust="0"/>
  </p:normalViewPr>
  <p:slideViewPr>
    <p:cSldViewPr snapToGrid="0">
      <p:cViewPr varScale="1">
        <p:scale>
          <a:sx n="82" d="100"/>
          <a:sy n="82" d="100"/>
        </p:scale>
        <p:origin x="5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customXml" Target="../customXml/item3.xml"/><Relationship Id="rId36" Type="http://schemas.openxmlformats.org/officeDocument/2006/relationships/customXml" Target="../customXml/item2.xml"/><Relationship Id="rId35" Type="http://schemas.openxmlformats.org/officeDocument/2006/relationships/customXml" Target="../customXml/item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4D4C4-B86A-4212-82FA-672F2FA8E0A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3B47E-049C-4826-8123-B4DA0BA576CE}"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63F065-B7F7-4747-859D-272589761610}"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1D63F065-B7F7-4747-859D-27258976161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1D63F065-B7F7-4747-859D-272589761610}"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63F065-B7F7-4747-859D-272589761610}"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63F065-B7F7-4747-859D-272589761610}"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63F065-B7F7-4747-859D-27258976161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63F065-B7F7-4747-859D-272589761610}"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1AF971-F182-428B-A362-0EC77220D6A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3F065-B7F7-4747-859D-272589761610}"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AF971-F182-428B-A362-0EC77220D6A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743200" y="5306060"/>
            <a:ext cx="7639050" cy="1270000"/>
          </a:xfrm>
          <a:prstGeom prst="rect">
            <a:avLst/>
          </a:prstGeom>
          <a:noFill/>
          <a:ln w="9525">
            <a:noFill/>
            <a:miter lim="800000"/>
          </a:ln>
          <a:effectLst/>
        </p:spPr>
        <p:txBody>
          <a:bodyPr vert="horz" wrap="square" lIns="91440" tIns="45720" rIns="91440" bIns="45720" numCol="1" anchor="ctr" anchorCtr="0" compatLnSpc="1">
            <a:noAutofit/>
          </a:bodyPr>
          <a:lstStyle/>
          <a:p>
            <a:pPr algn="ctr" eaLnBrk="0" fontAlgn="base" hangingPunct="0">
              <a:spcBef>
                <a:spcPct val="0"/>
              </a:spcBef>
              <a:spcAft>
                <a:spcPct val="0"/>
              </a:spcAft>
            </a:pPr>
            <a:r>
              <a:rPr lang="en-US" dirty="0">
                <a:solidFill>
                  <a:srgbClr val="006600"/>
                </a:solidFill>
                <a:latin typeface="Britannic Bold" pitchFamily="34" charset="0"/>
                <a:ea typeface="Calibri" panose="020F0502020204030204" charset="0"/>
                <a:cs typeface="Arial" panose="020B0604020202020204" pitchFamily="34" charset="0"/>
              </a:rPr>
              <a:t>Department of Computer Science and Engineering</a:t>
            </a:r>
            <a:endParaRPr lang="en-US" dirty="0">
              <a:solidFill>
                <a:srgbClr val="006600"/>
              </a:solidFill>
              <a:latin typeface="Britannic Bold" pitchFamily="34" charset="0"/>
              <a:ea typeface="Calibri" panose="020F0502020204030204" charset="0"/>
              <a:cs typeface="Arial" panose="020B0604020202020204" pitchFamily="34" charset="0"/>
            </a:endParaRPr>
          </a:p>
          <a:p>
            <a:pPr algn="ctr">
              <a:lnSpc>
                <a:spcPct val="115000"/>
              </a:lnSpc>
            </a:pPr>
            <a:r>
              <a:rPr lang="en-US" sz="2000" b="1" dirty="0">
                <a:solidFill>
                  <a:srgbClr val="006600"/>
                </a:solidFill>
                <a:latin typeface="Bahamas"/>
                <a:ea typeface="Times New Roman" panose="02020603050405020304"/>
                <a:cs typeface="Arial" panose="020B0604020202020204"/>
              </a:rPr>
              <a:t>SREE VIDYANIKETHAN ENGINEERING COLLEGE </a:t>
            </a:r>
            <a:r>
              <a:rPr lang="en-US" sz="1600" b="1" dirty="0">
                <a:solidFill>
                  <a:srgbClr val="006600"/>
                </a:solidFill>
                <a:latin typeface="Bahamas"/>
                <a:ea typeface="Times New Roman" panose="02020603050405020304"/>
                <a:cs typeface="Arial" panose="020B0604020202020204"/>
              </a:rPr>
              <a:t>(Autonomous)</a:t>
            </a:r>
            <a:endParaRPr lang="en-US" sz="2000" dirty="0">
              <a:solidFill>
                <a:srgbClr val="006600"/>
              </a:solidFill>
              <a:latin typeface="Calibri" panose="020F0502020204030204"/>
              <a:ea typeface="Calibri" panose="020F0502020204030204"/>
              <a:cs typeface="Times New Roman" panose="02020603050405020304"/>
            </a:endParaRPr>
          </a:p>
          <a:p>
            <a:pPr algn="ctr">
              <a:lnSpc>
                <a:spcPct val="115000"/>
              </a:lnSpc>
            </a:pPr>
            <a:r>
              <a:rPr lang="en-US" sz="1400" dirty="0" err="1">
                <a:solidFill>
                  <a:srgbClr val="006600"/>
                </a:solidFill>
                <a:latin typeface="Verdana" panose="020B0604030504040204"/>
                <a:ea typeface="Times New Roman" panose="02020603050405020304"/>
                <a:cs typeface="Arial" panose="020B0604020202020204"/>
              </a:rPr>
              <a:t>Sree</a:t>
            </a:r>
            <a:r>
              <a:rPr lang="en-US" sz="1400" dirty="0">
                <a:solidFill>
                  <a:srgbClr val="006600"/>
                </a:solidFill>
                <a:latin typeface="Verdana" panose="020B0604030504040204"/>
                <a:ea typeface="Times New Roman" panose="02020603050405020304"/>
                <a:cs typeface="Arial" panose="020B0604020202020204"/>
              </a:rPr>
              <a:t> </a:t>
            </a:r>
            <a:r>
              <a:rPr lang="en-US" sz="1400" dirty="0" err="1">
                <a:solidFill>
                  <a:srgbClr val="006600"/>
                </a:solidFill>
                <a:latin typeface="Verdana" panose="020B0604030504040204"/>
                <a:ea typeface="Times New Roman" panose="02020603050405020304"/>
                <a:cs typeface="Arial" panose="020B0604020202020204"/>
              </a:rPr>
              <a:t>Sainath</a:t>
            </a:r>
            <a:r>
              <a:rPr lang="en-US" sz="1400" dirty="0">
                <a:solidFill>
                  <a:srgbClr val="006600"/>
                </a:solidFill>
                <a:latin typeface="Verdana" panose="020B0604030504040204"/>
                <a:ea typeface="Times New Roman" panose="02020603050405020304"/>
                <a:cs typeface="Arial" panose="020B0604020202020204"/>
              </a:rPr>
              <a:t> Nagar, A. </a:t>
            </a:r>
            <a:r>
              <a:rPr lang="en-US" sz="1400" dirty="0" err="1">
                <a:solidFill>
                  <a:srgbClr val="006600"/>
                </a:solidFill>
                <a:latin typeface="Verdana" panose="020B0604030504040204"/>
                <a:ea typeface="Times New Roman" panose="02020603050405020304"/>
                <a:cs typeface="Arial" panose="020B0604020202020204"/>
              </a:rPr>
              <a:t>Rangampet</a:t>
            </a:r>
            <a:r>
              <a:rPr lang="en-US" sz="1400" dirty="0">
                <a:solidFill>
                  <a:srgbClr val="006600"/>
                </a:solidFill>
                <a:latin typeface="Verdana" panose="020B0604030504040204"/>
                <a:ea typeface="Times New Roman" panose="02020603050405020304"/>
                <a:cs typeface="Arial" panose="020B0604020202020204"/>
              </a:rPr>
              <a:t>, Tirupati – 517 102 </a:t>
            </a:r>
            <a:endParaRPr lang="en-US" sz="1400" dirty="0">
              <a:solidFill>
                <a:srgbClr val="006600"/>
              </a:solidFill>
              <a:latin typeface="Verdana" panose="020B0604030504040204"/>
              <a:ea typeface="Times New Roman" panose="02020603050405020304"/>
              <a:cs typeface="Arial" panose="020B0604020202020204"/>
            </a:endParaRPr>
          </a:p>
          <a:p>
            <a:pPr algn="ctr">
              <a:lnSpc>
                <a:spcPct val="115000"/>
              </a:lnSpc>
            </a:pPr>
            <a:r>
              <a:rPr lang="en-US" sz="1600" b="1" dirty="0">
                <a:solidFill>
                  <a:srgbClr val="0000CC"/>
                </a:solidFill>
                <a:latin typeface="Verdana" panose="020B0604030504040204"/>
                <a:cs typeface="Arial" panose="020B0604020202020204"/>
              </a:rPr>
              <a:t>2023-2024</a:t>
            </a:r>
            <a:endParaRPr lang="en-US" sz="3200" b="1" dirty="0">
              <a:solidFill>
                <a:srgbClr val="0000CC"/>
              </a:solidFill>
              <a:latin typeface="Tahoma" panose="020B0604030504040204" pitchFamily="34" charset="0"/>
            </a:endParaRPr>
          </a:p>
        </p:txBody>
      </p:sp>
      <p:sp>
        <p:nvSpPr>
          <p:cNvPr id="7" name="Rectangle 2"/>
          <p:cNvSpPr>
            <a:spLocks noGrp="1" noChangeArrowheads="1"/>
          </p:cNvSpPr>
          <p:nvPr>
            <p:ph type="ctrTitle"/>
          </p:nvPr>
        </p:nvSpPr>
        <p:spPr>
          <a:xfrm>
            <a:off x="2077085" y="-173355"/>
            <a:ext cx="7981315" cy="1389380"/>
          </a:xfrm>
        </p:spPr>
        <p:txBody>
          <a:bodyPr>
            <a:normAutofit fontScale="90000"/>
          </a:bodyPr>
          <a:lstStyle/>
          <a:p>
            <a:pPr>
              <a:defRPr/>
            </a:pPr>
            <a:br>
              <a:rPr lang="en-IN" altLang="en-US" sz="3100" dirty="0">
                <a:gradFill>
                  <a:gsLst>
                    <a:gs pos="0">
                      <a:srgbClr val="7B32B2"/>
                    </a:gs>
                    <a:gs pos="100000">
                      <a:srgbClr val="401A5D"/>
                    </a:gs>
                  </a:gsLst>
                  <a:lin scaled="0"/>
                </a:gradFill>
                <a:latin typeface="Comic Sans MS" panose="030F0702030302020204" pitchFamily="66" charset="0"/>
              </a:rPr>
            </a:br>
            <a:br>
              <a:rPr lang="en-IN" altLang="en-US" sz="3100" dirty="0">
                <a:gradFill>
                  <a:gsLst>
                    <a:gs pos="0">
                      <a:srgbClr val="7B32B2"/>
                    </a:gs>
                    <a:gs pos="100000">
                      <a:srgbClr val="401A5D"/>
                    </a:gs>
                  </a:gsLst>
                  <a:lin scaled="0"/>
                </a:gradFill>
                <a:latin typeface="Comic Sans MS" panose="030F0702030302020204" pitchFamily="66" charset="0"/>
              </a:rPr>
            </a:br>
            <a:r>
              <a:rPr lang="en-IN" altLang="en-US" sz="3100" dirty="0">
                <a:gradFill>
                  <a:gsLst>
                    <a:gs pos="0">
                      <a:srgbClr val="7B32B2"/>
                    </a:gs>
                    <a:gs pos="100000">
                      <a:srgbClr val="401A5D"/>
                    </a:gs>
                  </a:gsLst>
                  <a:lin scaled="0"/>
                </a:gradFill>
                <a:latin typeface="Comic Sans MS" panose="030F0702030302020204" pitchFamily="66" charset="0"/>
              </a:rPr>
              <a:t>Prediction of Heart Stroke in Diabetic patients using Machine learning</a:t>
            </a:r>
            <a:endParaRPr lang="en-US" sz="4800" b="1" dirty="0">
              <a:solidFill>
                <a:srgbClr val="FF0066"/>
              </a:solidFill>
              <a:latin typeface="Tw Cen MT" panose="020B0602020104020603" pitchFamily="34" charset="0"/>
              <a:cs typeface="Segoe UI Semibold" panose="020B0702040204020203" pitchFamily="34" charset="0"/>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24000" y="5418883"/>
            <a:ext cx="1859540" cy="1162920"/>
          </a:xfrm>
          <a:prstGeom prst="rect">
            <a:avLst/>
          </a:prstGeom>
        </p:spPr>
      </p:pic>
      <p:sp>
        <p:nvSpPr>
          <p:cNvPr id="2" name="Rectangle 2"/>
          <p:cNvSpPr txBox="1">
            <a:spLocks noChangeArrowheads="1"/>
          </p:cNvSpPr>
          <p:nvPr/>
        </p:nvSpPr>
        <p:spPr>
          <a:xfrm>
            <a:off x="3383280" y="1370965"/>
            <a:ext cx="5511165" cy="2056765"/>
          </a:xfrm>
          <a:prstGeom prst="rect">
            <a:avLst/>
          </a:prstGeom>
        </p:spPr>
        <p:txBody>
          <a:bodyPr vert="horz" lIns="91440" tIns="45720" rIns="91440" bIns="45720" rtlCol="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defRPr/>
            </a:pPr>
            <a:endParaRPr lang="en-US" sz="2200" b="1" dirty="0">
              <a:highlight>
                <a:srgbClr val="FFFF00"/>
              </a:highlight>
              <a:latin typeface="Tw Cen MT" panose="020B0602020104020603" pitchFamily="34" charset="0"/>
              <a:cs typeface="Segoe UI Semibold" panose="020B0702040204020203" pitchFamily="34" charset="0"/>
            </a:endParaRPr>
          </a:p>
          <a:p>
            <a:pPr algn="l">
              <a:lnSpc>
                <a:spcPct val="120000"/>
              </a:lnSpc>
              <a:defRPr/>
            </a:pPr>
            <a:r>
              <a:rPr lang="en-IN" altLang="en-US" sz="2200" b="1" dirty="0">
                <a:solidFill>
                  <a:schemeClr val="tx1"/>
                </a:solidFill>
                <a:latin typeface="Tw Cen MT" panose="020B0602020104020603" pitchFamily="34" charset="0"/>
                <a:cs typeface="Segoe UI Semibold" panose="020B0702040204020203" pitchFamily="34" charset="0"/>
              </a:rPr>
              <a:t>S. </a:t>
            </a:r>
            <a:r>
              <a:rPr lang="en-IN" altLang="en-US" sz="2200" b="1" dirty="0" err="1">
                <a:solidFill>
                  <a:schemeClr val="tx1"/>
                </a:solidFill>
                <a:latin typeface="Tw Cen MT" panose="020B0602020104020603" pitchFamily="34" charset="0"/>
                <a:cs typeface="Segoe UI Semibold" panose="020B0702040204020203" pitchFamily="34" charset="0"/>
              </a:rPr>
              <a:t>kusalasri</a:t>
            </a:r>
            <a:r>
              <a:rPr lang="en-IN" altLang="en-US" sz="2200" b="1" dirty="0">
                <a:solidFill>
                  <a:schemeClr val="tx1"/>
                </a:solidFill>
                <a:latin typeface="Tw Cen MT" panose="020B0602020104020603" pitchFamily="34" charset="0"/>
                <a:cs typeface="Segoe UI Semibold" panose="020B0702040204020203" pitchFamily="34" charset="0"/>
              </a:rPr>
              <a:t>              20121A05P7</a:t>
            </a:r>
            <a:endParaRPr lang="en-IN" altLang="en-US" sz="2200" b="1" dirty="0">
              <a:solidFill>
                <a:schemeClr val="tx1"/>
              </a:solidFill>
              <a:latin typeface="Tw Cen MT" panose="020B0602020104020603" pitchFamily="34" charset="0"/>
              <a:cs typeface="Segoe UI Semibold" panose="020B0702040204020203" pitchFamily="34" charset="0"/>
            </a:endParaRPr>
          </a:p>
          <a:p>
            <a:pPr algn="l">
              <a:lnSpc>
                <a:spcPct val="120000"/>
              </a:lnSpc>
              <a:defRPr/>
            </a:pPr>
            <a:r>
              <a:rPr lang="en-IN" altLang="en-US" sz="2200" b="1" dirty="0">
                <a:solidFill>
                  <a:schemeClr val="tx1"/>
                </a:solidFill>
                <a:latin typeface="Tw Cen MT" panose="020B0602020104020603" pitchFamily="34" charset="0"/>
                <a:cs typeface="Segoe UI Semibold" panose="020B0702040204020203" pitchFamily="34" charset="0"/>
              </a:rPr>
              <a:t>G. </a:t>
            </a:r>
            <a:r>
              <a:rPr lang="en-IN" altLang="en-US" sz="2200" b="1" dirty="0" err="1">
                <a:solidFill>
                  <a:schemeClr val="tx1"/>
                </a:solidFill>
                <a:latin typeface="Tw Cen MT" panose="020B0602020104020603" pitchFamily="34" charset="0"/>
                <a:cs typeface="Segoe UI Semibold" panose="020B0702040204020203" pitchFamily="34" charset="0"/>
              </a:rPr>
              <a:t>kalpana</a:t>
            </a:r>
            <a:r>
              <a:rPr lang="en-IN" altLang="en-US" sz="2200" b="1" dirty="0">
                <a:solidFill>
                  <a:schemeClr val="tx1"/>
                </a:solidFill>
                <a:latin typeface="Tw Cen MT" panose="020B0602020104020603" pitchFamily="34" charset="0"/>
                <a:cs typeface="Segoe UI Semibold" panose="020B0702040204020203" pitchFamily="34" charset="0"/>
              </a:rPr>
              <a:t>               21125A0507</a:t>
            </a:r>
            <a:endParaRPr lang="en-IN" altLang="en-US" sz="2200" b="1" dirty="0">
              <a:solidFill>
                <a:schemeClr val="tx1"/>
              </a:solidFill>
              <a:latin typeface="Tw Cen MT" panose="020B0602020104020603" pitchFamily="34" charset="0"/>
              <a:cs typeface="Segoe UI Semibold" panose="020B0702040204020203" pitchFamily="34" charset="0"/>
            </a:endParaRPr>
          </a:p>
          <a:p>
            <a:pPr algn="l">
              <a:lnSpc>
                <a:spcPct val="120000"/>
              </a:lnSpc>
              <a:defRPr/>
            </a:pPr>
            <a:r>
              <a:rPr lang="en-IN" altLang="en-US" sz="2200" b="1" dirty="0">
                <a:solidFill>
                  <a:schemeClr val="tx1"/>
                </a:solidFill>
                <a:latin typeface="Tw Cen MT" panose="020B0602020104020603" pitchFamily="34" charset="0"/>
                <a:cs typeface="Segoe UI Semibold" panose="020B0702040204020203" pitchFamily="34" charset="0"/>
              </a:rPr>
              <a:t>C. Jignavi Reddy       19121A0532</a:t>
            </a:r>
            <a:endParaRPr lang="en-IN" altLang="en-US" sz="2200" b="1" dirty="0">
              <a:solidFill>
                <a:schemeClr val="tx1"/>
              </a:solidFill>
              <a:latin typeface="Tw Cen MT" panose="020B0602020104020603" pitchFamily="34" charset="0"/>
              <a:cs typeface="Segoe UI Semibold" panose="020B0702040204020203" pitchFamily="34" charset="0"/>
            </a:endParaRPr>
          </a:p>
          <a:p>
            <a:pPr algn="l">
              <a:lnSpc>
                <a:spcPct val="120000"/>
              </a:lnSpc>
              <a:defRPr/>
            </a:pPr>
            <a:r>
              <a:rPr lang="en-IN" altLang="en-US" sz="2200" b="1" dirty="0">
                <a:solidFill>
                  <a:schemeClr val="tx1"/>
                </a:solidFill>
                <a:latin typeface="Tw Cen MT" panose="020B0602020104020603" pitchFamily="34" charset="0"/>
                <a:cs typeface="Segoe UI Semibold" panose="020B0702040204020203" pitchFamily="34" charset="0"/>
              </a:rPr>
              <a:t>S. Akram </a:t>
            </a:r>
            <a:r>
              <a:rPr lang="en-IN" altLang="en-US" sz="2200" b="1" dirty="0" err="1">
                <a:solidFill>
                  <a:schemeClr val="tx1"/>
                </a:solidFill>
                <a:latin typeface="Tw Cen MT" panose="020B0602020104020603" pitchFamily="34" charset="0"/>
                <a:cs typeface="Segoe UI Semibold" panose="020B0702040204020203" pitchFamily="34" charset="0"/>
              </a:rPr>
              <a:t>Hussian</a:t>
            </a:r>
            <a:r>
              <a:rPr lang="en-IN" altLang="en-US" sz="2200" b="1" dirty="0">
                <a:solidFill>
                  <a:schemeClr val="tx1"/>
                </a:solidFill>
                <a:latin typeface="Tw Cen MT" panose="020B0602020104020603" pitchFamily="34" charset="0"/>
                <a:cs typeface="Segoe UI Semibold" panose="020B0702040204020203" pitchFamily="34" charset="0"/>
              </a:rPr>
              <a:t>     20121A05Q1</a:t>
            </a:r>
            <a:r>
              <a:rPr lang="en-US" sz="2200" b="1" dirty="0">
                <a:noFill/>
                <a:latin typeface="Tw Cen MT" panose="020B0602020104020603" pitchFamily="34" charset="0"/>
                <a:cs typeface="Segoe UI Semibold" panose="020B0702040204020203" pitchFamily="34" charset="0"/>
              </a:rPr>
              <a:t>	</a:t>
            </a:r>
            <a:r>
              <a:rPr lang="en-IN" altLang="en-US" sz="2200" b="1" dirty="0">
                <a:noFill/>
                <a:latin typeface="Tw Cen MT" panose="020B0602020104020603" pitchFamily="34" charset="0"/>
                <a:cs typeface="Segoe UI Semibold" panose="020B0702040204020203" pitchFamily="34" charset="0"/>
              </a:rPr>
              <a:t>  </a:t>
            </a:r>
            <a:r>
              <a:rPr lang="en-US" sz="2200" b="1" dirty="0">
                <a:noFill/>
                <a:latin typeface="Tw Cen MT" panose="020B0602020104020603" pitchFamily="34" charset="0"/>
                <a:cs typeface="Segoe UI Semibold" panose="020B0702040204020203" pitchFamily="34" charset="0"/>
              </a:rPr>
              <a:t>	20121A3211</a:t>
            </a:r>
            <a:endParaRPr lang="en-US" sz="2200" b="1" dirty="0">
              <a:noFill/>
              <a:latin typeface="Tw Cen MT" panose="020B0602020104020603" pitchFamily="34" charset="0"/>
              <a:cs typeface="Segoe UI Semibold" panose="020B0702040204020203" pitchFamily="34" charset="0"/>
            </a:endParaRPr>
          </a:p>
          <a:p>
            <a:pPr algn="l">
              <a:lnSpc>
                <a:spcPct val="120000"/>
              </a:lnSpc>
              <a:defRPr/>
            </a:pPr>
            <a:r>
              <a:rPr lang="en-IN" altLang="en-US" sz="2200" b="1" dirty="0">
                <a:noFill/>
                <a:latin typeface="Tw Cen MT" panose="020B0602020104020603" pitchFamily="34" charset="0"/>
                <a:cs typeface="Segoe UI Semibold" panose="020B0702040204020203" pitchFamily="34" charset="0"/>
              </a:rPr>
              <a:t>G</a:t>
            </a:r>
            <a:r>
              <a:rPr lang="en-US" sz="2200" b="1" dirty="0">
                <a:noFill/>
                <a:latin typeface="Tw Cen MT" panose="020B0602020104020603" pitchFamily="34" charset="0"/>
                <a:cs typeface="Segoe UI Semibold" panose="020B0702040204020203" pitchFamily="34" charset="0"/>
              </a:rPr>
              <a:t>. </a:t>
            </a:r>
            <a:r>
              <a:rPr lang="en-IN" altLang="en-US" sz="2200" b="1" dirty="0">
                <a:noFill/>
                <a:latin typeface="Tw Cen MT" panose="020B0602020104020603" pitchFamily="34" charset="0"/>
                <a:cs typeface="Segoe UI Semibold" panose="020B0702040204020203" pitchFamily="34" charset="0"/>
              </a:rPr>
              <a:t>Kalpana</a:t>
            </a:r>
            <a:r>
              <a:rPr lang="en-US" sz="2200" b="1" dirty="0">
                <a:noFill/>
                <a:latin typeface="Tw Cen MT" panose="020B0602020104020603" pitchFamily="34" charset="0"/>
                <a:cs typeface="Segoe UI Semibold" panose="020B0702040204020203" pitchFamily="34" charset="0"/>
              </a:rPr>
              <a:t>		20121A3227</a:t>
            </a:r>
            <a:endParaRPr lang="en-US" sz="2200" b="1" dirty="0">
              <a:noFill/>
              <a:latin typeface="Tw Cen MT" panose="020B0602020104020603" pitchFamily="34" charset="0"/>
              <a:cs typeface="Segoe UI Semibold" panose="020B0702040204020203" pitchFamily="34" charset="0"/>
            </a:endParaRPr>
          </a:p>
          <a:p>
            <a:pPr algn="l">
              <a:lnSpc>
                <a:spcPct val="120000"/>
              </a:lnSpc>
              <a:defRPr/>
            </a:pPr>
            <a:r>
              <a:rPr lang="en-US" sz="2200" b="1" dirty="0">
                <a:noFill/>
                <a:latin typeface="Tw Cen MT" panose="020B0602020104020603" pitchFamily="34" charset="0"/>
                <a:cs typeface="Segoe UI Semibold" panose="020B0702040204020203" pitchFamily="34" charset="0"/>
              </a:rPr>
              <a:t>32Kumar	20121A3254</a:t>
            </a:r>
            <a:endParaRPr lang="en-US" sz="2200" b="1" dirty="0">
              <a:noFill/>
              <a:latin typeface="Tw Cen MT" panose="020B0602020104020603" pitchFamily="34" charset="0"/>
              <a:cs typeface="Segoe UI Semibold" panose="020B0702040204020203" pitchFamily="34" charset="0"/>
            </a:endParaRPr>
          </a:p>
        </p:txBody>
      </p:sp>
      <p:sp>
        <p:nvSpPr>
          <p:cNvPr id="5" name="TextBox 4"/>
          <p:cNvSpPr txBox="1"/>
          <p:nvPr/>
        </p:nvSpPr>
        <p:spPr>
          <a:xfrm>
            <a:off x="4198619" y="3759485"/>
            <a:ext cx="4143375" cy="1320165"/>
          </a:xfrm>
          <a:prstGeom prst="rect">
            <a:avLst/>
          </a:prstGeom>
          <a:noFill/>
        </p:spPr>
        <p:txBody>
          <a:bodyPr wrap="square">
            <a:noAutofit/>
          </a:bodyPr>
          <a:lstStyle/>
          <a:p>
            <a:pPr algn="ctr"/>
            <a:r>
              <a:rPr lang="en-US" sz="2200" kern="0" dirty="0">
                <a:latin typeface="Tw Cen MT" panose="020B0602020104020603" pitchFamily="34" charset="0"/>
                <a:ea typeface="Times New Roman" panose="02020603050405020304" pitchFamily="18" charset="0"/>
                <a:cs typeface="Times New Roman" panose="02020603050405020304" pitchFamily="18" charset="0"/>
              </a:rPr>
              <a:t>Under</a:t>
            </a:r>
            <a:r>
              <a:rPr lang="en-US" sz="2200" kern="0" spc="-15" dirty="0">
                <a:latin typeface="Tw Cen MT" panose="020B0602020104020603" pitchFamily="34" charset="0"/>
                <a:ea typeface="Times New Roman" panose="02020603050405020304" pitchFamily="18" charset="0"/>
                <a:cs typeface="Times New Roman" panose="02020603050405020304" pitchFamily="18" charset="0"/>
              </a:rPr>
              <a:t> </a:t>
            </a:r>
            <a:r>
              <a:rPr lang="en-US" sz="2200" kern="0" dirty="0">
                <a:latin typeface="Tw Cen MT" panose="020B0602020104020603" pitchFamily="34" charset="0"/>
                <a:ea typeface="Times New Roman" panose="02020603050405020304" pitchFamily="18" charset="0"/>
                <a:cs typeface="Times New Roman" panose="02020603050405020304" pitchFamily="18" charset="0"/>
              </a:rPr>
              <a:t>the</a:t>
            </a:r>
            <a:r>
              <a:rPr lang="en-US" sz="2200" kern="0" spc="-25" dirty="0">
                <a:latin typeface="Tw Cen MT" panose="020B0602020104020603" pitchFamily="34" charset="0"/>
                <a:ea typeface="Times New Roman" panose="02020603050405020304" pitchFamily="18" charset="0"/>
                <a:cs typeface="Times New Roman" panose="02020603050405020304" pitchFamily="18" charset="0"/>
              </a:rPr>
              <a:t> </a:t>
            </a:r>
            <a:r>
              <a:rPr lang="en-US" sz="2200" kern="0" dirty="0">
                <a:latin typeface="Tw Cen MT" panose="020B0602020104020603" pitchFamily="34" charset="0"/>
                <a:ea typeface="Times New Roman" panose="02020603050405020304" pitchFamily="18" charset="0"/>
                <a:cs typeface="Times New Roman" panose="02020603050405020304" pitchFamily="18" charset="0"/>
              </a:rPr>
              <a:t>Guidance</a:t>
            </a:r>
            <a:r>
              <a:rPr lang="en-US" sz="2200" kern="0" spc="-20" dirty="0">
                <a:latin typeface="Tw Cen MT" panose="020B0602020104020603" pitchFamily="34" charset="0"/>
                <a:ea typeface="Times New Roman" panose="02020603050405020304" pitchFamily="18" charset="0"/>
                <a:cs typeface="Times New Roman" panose="02020603050405020304" pitchFamily="18" charset="0"/>
              </a:rPr>
              <a:t> </a:t>
            </a:r>
            <a:r>
              <a:rPr lang="en-US" sz="2200" kern="0" dirty="0">
                <a:latin typeface="Tw Cen MT" panose="020B0602020104020603" pitchFamily="34" charset="0"/>
                <a:ea typeface="Times New Roman" panose="02020603050405020304" pitchFamily="18" charset="0"/>
                <a:cs typeface="Times New Roman" panose="02020603050405020304" pitchFamily="18" charset="0"/>
              </a:rPr>
              <a:t>of</a:t>
            </a:r>
            <a:endParaRPr lang="en-IN" sz="2200" kern="100" dirty="0">
              <a:latin typeface="Tw Cen MT" panose="020B0602020104020603" pitchFamily="34" charset="0"/>
              <a:ea typeface="Calibri" panose="020F0502020204030204" charset="0"/>
              <a:cs typeface="Times New Roman" panose="02020603050405020304" pitchFamily="18" charset="0"/>
            </a:endParaRPr>
          </a:p>
          <a:p>
            <a:pPr algn="ctr"/>
            <a:r>
              <a:rPr lang="en-IN" sz="2200" kern="100" dirty="0">
                <a:latin typeface="Tw Cen MT" panose="020B0602020104020603" pitchFamily="34" charset="0"/>
                <a:ea typeface="Calibri" panose="020F0502020204030204" charset="0"/>
                <a:cs typeface="Times New Roman" panose="02020603050405020304" pitchFamily="18" charset="0"/>
              </a:rPr>
              <a:t>Mr. Ravindra Naik</a:t>
            </a:r>
            <a:endParaRPr lang="en-IN" sz="2200" kern="100" dirty="0">
              <a:latin typeface="Tw Cen MT" panose="020B0602020104020603" pitchFamily="34" charset="0"/>
              <a:ea typeface="Calibri" panose="020F0502020204030204" charset="0"/>
              <a:cs typeface="Times New Roman" panose="02020603050405020304" pitchFamily="18" charset="0"/>
            </a:endParaRPr>
          </a:p>
          <a:p>
            <a:pPr algn="ctr"/>
            <a:r>
              <a:rPr lang="en-IN" altLang="en-US" sz="2200" kern="0" dirty="0">
                <a:latin typeface="Tw Cen MT" panose="020B0602020104020603" pitchFamily="34" charset="0"/>
                <a:ea typeface="Times New Roman" panose="02020603050405020304" pitchFamily="18" charset="0"/>
                <a:cs typeface="Times New Roman" panose="02020603050405020304" pitchFamily="18" charset="0"/>
              </a:rPr>
              <a:t>Assistant </a:t>
            </a:r>
            <a:r>
              <a:rPr lang="en-US" sz="2200" kern="0" dirty="0">
                <a:latin typeface="Tw Cen MT" panose="020B0602020104020603" pitchFamily="34" charset="0"/>
                <a:ea typeface="Times New Roman" panose="02020603050405020304" pitchFamily="18" charset="0"/>
                <a:cs typeface="Times New Roman" panose="02020603050405020304" pitchFamily="18" charset="0"/>
              </a:rPr>
              <a:t>Professor, CSE</a:t>
            </a:r>
            <a:endParaRPr lang="en-US" sz="2200" kern="0" dirty="0">
              <a:latin typeface="Tw Cen MT" panose="020B0602020104020603"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94814" y="270858"/>
            <a:ext cx="2694940" cy="460375"/>
          </a:xfrm>
          <a:prstGeom prst="rect">
            <a:avLst/>
          </a:prstGeom>
          <a:noFill/>
        </p:spPr>
        <p:txBody>
          <a:bodyPr wrap="none" rtlCol="0">
            <a:spAutoFit/>
          </a:bodyPr>
          <a:lstStyle/>
          <a:p>
            <a:pPr algn="l"/>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rPr>
              <a:t>LITERATURE REVIEW</a:t>
            </a:r>
            <a:endParaRPr lang="en-IN" sz="2400" b="1" dirty="0">
              <a:effectLst>
                <a:outerShdw blurRad="38100" dist="38100" dir="2700000" algn="tl">
                  <a:srgbClr val="000000">
                    <a:alpha val="43137"/>
                  </a:srgbClr>
                </a:outerShdw>
              </a:effectLst>
              <a:latin typeface="Century Gothic" panose="020B0502020202020204" pitchFamily="34" charset="0"/>
            </a:endParaRPr>
          </a:p>
        </p:txBody>
      </p:sp>
      <p:graphicFrame>
        <p:nvGraphicFramePr>
          <p:cNvPr id="4" name="Table 3"/>
          <p:cNvGraphicFramePr/>
          <p:nvPr/>
        </p:nvGraphicFramePr>
        <p:xfrm>
          <a:off x="1184910" y="1356360"/>
          <a:ext cx="9822180" cy="4881880"/>
        </p:xfrm>
        <a:graphic>
          <a:graphicData uri="http://schemas.openxmlformats.org/drawingml/2006/table">
            <a:tbl>
              <a:tblPr firstRow="1" bandRow="1">
                <a:tableStyleId>{5C22544A-7EE6-4342-B048-85BDC9FD1C3A}</a:tableStyleId>
              </a:tblPr>
              <a:tblGrid>
                <a:gridCol w="2455545"/>
                <a:gridCol w="2455545"/>
                <a:gridCol w="2455545"/>
                <a:gridCol w="2455545"/>
              </a:tblGrid>
              <a:tr h="977900">
                <a:tc>
                  <a:txBody>
                    <a:bodyPr/>
                    <a:lstStyle/>
                    <a:p>
                      <a:pPr algn="ctr">
                        <a:buNone/>
                      </a:pPr>
                      <a:r>
                        <a:rPr lang="en-IN" altLang="en-US"/>
                        <a:t>Author</a:t>
                      </a:r>
                      <a:endParaRPr lang="en-IN" altLang="en-US"/>
                    </a:p>
                  </a:txBody>
                  <a:tcPr anchor="ctr"/>
                </a:tc>
                <a:tc>
                  <a:txBody>
                    <a:bodyPr/>
                    <a:lstStyle/>
                    <a:p>
                      <a:pPr algn="ctr">
                        <a:buNone/>
                      </a:pPr>
                      <a:r>
                        <a:rPr lang="en-IN" altLang="en-US"/>
                        <a:t>Title</a:t>
                      </a:r>
                      <a:endParaRPr lang="en-IN" altLang="en-US"/>
                    </a:p>
                  </a:txBody>
                  <a:tcPr anchor="ctr"/>
                </a:tc>
                <a:tc>
                  <a:txBody>
                    <a:bodyPr/>
                    <a:lstStyle/>
                    <a:p>
                      <a:pPr algn="ctr">
                        <a:buNone/>
                      </a:pPr>
                      <a:r>
                        <a:rPr lang="en-IN" altLang="en-US"/>
                        <a:t>Methods used</a:t>
                      </a:r>
                      <a:endParaRPr lang="en-IN" altLang="en-US"/>
                    </a:p>
                  </a:txBody>
                  <a:tcPr anchor="ctr"/>
                </a:tc>
                <a:tc>
                  <a:txBody>
                    <a:bodyPr/>
                    <a:lstStyle/>
                    <a:p>
                      <a:pPr algn="ctr">
                        <a:buNone/>
                      </a:pPr>
                      <a:r>
                        <a:rPr lang="en-IN" altLang="en-US"/>
                        <a:t>Drawbacks</a:t>
                      </a:r>
                      <a:endParaRPr lang="en-IN" altLang="en-US"/>
                    </a:p>
                  </a:txBody>
                  <a:tcPr anchor="ctr"/>
                </a:tc>
              </a:tr>
              <a:tr h="977900">
                <a:tc>
                  <a:txBody>
                    <a:bodyPr/>
                    <a:lstStyle/>
                    <a:p>
                      <a:pPr>
                        <a:buNone/>
                      </a:pPr>
                      <a:r>
                        <a:rPr lang="en-US"/>
                        <a:t> T. Adilakshmi </a:t>
                      </a:r>
                      <a:r>
                        <a:rPr lang="en-IN" altLang="en-US"/>
                        <a:t> et. al [4] </a:t>
                      </a:r>
                      <a:endParaRPr lang="en-IN" altLang="en-US"/>
                    </a:p>
                  </a:txBody>
                  <a:tcPr/>
                </a:tc>
                <a:tc>
                  <a:txBody>
                    <a:bodyPr/>
                    <a:lstStyle/>
                    <a:p>
                      <a:pPr>
                        <a:buNone/>
                      </a:pPr>
                      <a:r>
                        <a:rPr lang="en-US"/>
                        <a:t>An Enhanced Machine Learning Technique to Predict Heart Disease</a:t>
                      </a:r>
                      <a:endParaRPr lang="en-US"/>
                    </a:p>
                  </a:txBody>
                  <a:tcPr/>
                </a:tc>
                <a:tc>
                  <a:txBody>
                    <a:bodyPr/>
                    <a:lstStyle/>
                    <a:p>
                      <a:pPr>
                        <a:buNone/>
                      </a:pPr>
                      <a:r>
                        <a:rPr lang="en-IN" altLang="en-US"/>
                        <a:t>KNN ,Naive Bayes and </a:t>
                      </a:r>
                      <a:endParaRPr lang="en-IN" altLang="en-US"/>
                    </a:p>
                    <a:p>
                      <a:pPr>
                        <a:buNone/>
                      </a:pPr>
                      <a:r>
                        <a:rPr lang="en-IN" altLang="en-US"/>
                        <a:t>Decision Tree</a:t>
                      </a:r>
                      <a:endParaRPr lang="en-IN" altLang="en-US"/>
                    </a:p>
                  </a:txBody>
                  <a:tcPr/>
                </a:tc>
                <a:tc>
                  <a:txBody>
                    <a:bodyPr/>
                    <a:lstStyle/>
                    <a:p>
                      <a:pPr>
                        <a:buNone/>
                      </a:pPr>
                      <a:r>
                        <a:rPr lang="en-IN" altLang="en-US"/>
                        <a:t>computational expensive and slow speed</a:t>
                      </a:r>
                      <a:endParaRPr lang="en-IN" altLang="en-US"/>
                    </a:p>
                  </a:txBody>
                  <a:tcPr/>
                </a:tc>
              </a:tr>
              <a:tr h="977900">
                <a:tc>
                  <a:txBody>
                    <a:bodyPr/>
                    <a:lstStyle/>
                    <a:p>
                      <a:pPr>
                        <a:buNone/>
                      </a:pPr>
                      <a:r>
                        <a:rPr lang="en-US"/>
                        <a:t>Md. Imam Hossain</a:t>
                      </a:r>
                      <a:r>
                        <a:rPr lang="en-IN" altLang="en-US"/>
                        <a:t> et.al [5]</a:t>
                      </a:r>
                      <a:endParaRPr lang="en-IN" altLang="en-US"/>
                    </a:p>
                  </a:txBody>
                  <a:tcPr/>
                </a:tc>
                <a:tc>
                  <a:txBody>
                    <a:bodyPr/>
                    <a:lstStyle/>
                    <a:p>
                      <a:pPr>
                        <a:buNone/>
                      </a:pPr>
                      <a:r>
                        <a:rPr lang="en-US"/>
                        <a:t>Heart disease prediction using distinct artificial intelligence techniques: performance analysis and comparison</a:t>
                      </a:r>
                      <a:endParaRPr lang="en-US"/>
                    </a:p>
                  </a:txBody>
                  <a:tcPr/>
                </a:tc>
                <a:tc>
                  <a:txBody>
                    <a:bodyPr/>
                    <a:lstStyle/>
                    <a:p>
                      <a:pPr>
                        <a:buNone/>
                      </a:pPr>
                      <a:r>
                        <a:rPr lang="en-IN" altLang="en-US"/>
                        <a:t>M</a:t>
                      </a:r>
                      <a:r>
                        <a:rPr lang="en-US"/>
                        <a:t>ultilayer </a:t>
                      </a:r>
                      <a:r>
                        <a:rPr lang="en-IN" altLang="en-US"/>
                        <a:t>P</a:t>
                      </a:r>
                      <a:r>
                        <a:rPr lang="en-US"/>
                        <a:t>erceptron (MLP)</a:t>
                      </a:r>
                      <a:r>
                        <a:rPr lang="en-IN" altLang="en-US"/>
                        <a:t> and SVM</a:t>
                      </a:r>
                      <a:endParaRPr lang="en-IN" altLang="en-US"/>
                    </a:p>
                  </a:txBody>
                  <a:tcPr/>
                </a:tc>
                <a:tc>
                  <a:txBody>
                    <a:bodyPr/>
                    <a:lstStyle/>
                    <a:p>
                      <a:pPr>
                        <a:buNone/>
                      </a:pPr>
                      <a:r>
                        <a:rPr lang="en-US" sz="1800" dirty="0">
                          <a:sym typeface="+mn-ea"/>
                        </a:rPr>
                        <a:t>The model produces false negatives and false </a:t>
                      </a:r>
                      <a:r>
                        <a:rPr lang="en-US" sz="1800" dirty="0" err="1">
                          <a:sym typeface="+mn-ea"/>
                        </a:rPr>
                        <a:t>positivies</a:t>
                      </a:r>
                      <a:endParaRPr lang="en-US" sz="1800" dirty="0"/>
                    </a:p>
                    <a:p>
                      <a:pPr>
                        <a:buNone/>
                      </a:pPr>
                      <a:endParaRPr lang="en-US"/>
                    </a:p>
                  </a:txBody>
                  <a:tcPr/>
                </a:tc>
              </a:tr>
              <a:tr h="977900">
                <a:tc>
                  <a:txBody>
                    <a:bodyPr/>
                    <a:lstStyle/>
                    <a:p>
                      <a:pPr>
                        <a:buNone/>
                      </a:pPr>
                      <a:r>
                        <a:rPr lang="en-US"/>
                        <a:t>Stacey Miertschin</a:t>
                      </a:r>
                      <a:r>
                        <a:rPr lang="en-IN" altLang="en-US"/>
                        <a:t> et. al [6]</a:t>
                      </a:r>
                      <a:endParaRPr lang="en-IN" altLang="en-US"/>
                    </a:p>
                  </a:txBody>
                  <a:tcPr/>
                </a:tc>
                <a:tc>
                  <a:txBody>
                    <a:bodyPr/>
                    <a:lstStyle/>
                    <a:p>
                      <a:pPr>
                        <a:buNone/>
                      </a:pPr>
                      <a:r>
                        <a:rPr lang="en-US"/>
                        <a:t>A data-driven approach to predicting diabetes and cardiovascular disease with machine learning</a:t>
                      </a:r>
                      <a:endParaRPr lang="en-US"/>
                    </a:p>
                  </a:txBody>
                  <a:tcPr/>
                </a:tc>
                <a:tc>
                  <a:txBody>
                    <a:bodyPr/>
                    <a:lstStyle/>
                    <a:p>
                      <a:pPr>
                        <a:buNone/>
                      </a:pPr>
                      <a:r>
                        <a:rPr lang="en-IN" altLang="en-US"/>
                        <a:t>Ensemble Machine Learning Model</a:t>
                      </a:r>
                      <a:endParaRPr lang="en-IN" altLang="en-US"/>
                    </a:p>
                  </a:txBody>
                  <a:tcPr/>
                </a:tc>
                <a:tc>
                  <a:txBody>
                    <a:bodyPr/>
                    <a:lstStyle/>
                    <a:p>
                      <a:pPr>
                        <a:buNone/>
                      </a:pPr>
                      <a:r>
                        <a:rPr lang="en-IN" altLang="en-US"/>
                        <a:t>performance should be improved</a:t>
                      </a:r>
                      <a:endParaRPr lang="en-IN" alt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755" y="1304290"/>
            <a:ext cx="10287000" cy="5308600"/>
          </a:xfrm>
          <a:prstGeom prst="rect">
            <a:avLst/>
          </a:prstGeom>
          <a:noFill/>
        </p:spPr>
        <p:txBody>
          <a:bodyPr wrap="square" rtlCol="0">
            <a:noAutofit/>
          </a:bodyPr>
          <a:lstStyle/>
          <a:p>
            <a:pPr marL="74295" marR="527685" indent="0" algn="just">
              <a:lnSpc>
                <a:spcPct val="151000"/>
              </a:lnSpc>
              <a:spcAft>
                <a:spcPts val="75"/>
              </a:spcAft>
              <a:buFont typeface="Arial" panose="020B0604020202020204" pitchFamily="34" charset="0"/>
              <a:buNone/>
            </a:pPr>
            <a:r>
              <a:rPr lang="en-IN"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rPr>
              <a:t>Decision Tree Approach</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Decision Tree is a non-linear machine learning algorithm used for classification and regression.</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It recursively splits the input space based on features to create a tree structure.</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splitting is done to maximize homogeneity in resulting subsets using metrics like Gini impurity or mean squared error.</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The process continues until a stopping criterion is met, forming leaf nodes with class labels or predicted values.</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Decision Trees are interpretable, handle mixed data types, but may require techniques like pruning to avoid overfitting.</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74295" marR="527685" indent="0" algn="just">
              <a:lnSpc>
                <a:spcPct val="151000"/>
              </a:lnSpc>
              <a:spcAft>
                <a:spcPts val="75"/>
              </a:spcAft>
              <a:buFont typeface="Arial" panose="020B0604020202020204" pitchFamily="34" charset="0"/>
              <a:buNone/>
            </a:pPr>
            <a:r>
              <a:rPr lang="en-IN" sz="1800" kern="100" dirty="0">
                <a:solidFill>
                  <a:srgbClr val="000000"/>
                </a:solidFill>
                <a:effectLst/>
                <a:latin typeface="Times New Roman" panose="02020603050405020304" pitchFamily="18" charset="0"/>
                <a:ea typeface="Times New Roman" panose="02020603050405020304" pitchFamily="18" charset="0"/>
              </a:rPr>
              <a:t>LIMITATIONS:</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Overfitting</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sz="1800" kern="100" dirty="0">
                <a:solidFill>
                  <a:srgbClr val="000000"/>
                </a:solidFill>
                <a:effectLst/>
                <a:latin typeface="Times New Roman" panose="02020603050405020304" pitchFamily="18" charset="0"/>
                <a:ea typeface="Times New Roman" panose="02020603050405020304" pitchFamily="18" charset="0"/>
              </a:rPr>
              <a:t>High Variance</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3" name="TextBox 2"/>
          <p:cNvSpPr txBox="1"/>
          <p:nvPr/>
        </p:nvSpPr>
        <p:spPr>
          <a:xfrm>
            <a:off x="2769079" y="462338"/>
            <a:ext cx="4855250" cy="521970"/>
          </a:xfrm>
          <a:prstGeom prst="rect">
            <a:avLst/>
          </a:prstGeom>
          <a:noFill/>
        </p:spPr>
        <p:txBody>
          <a:bodyPr wrap="square" rtlCol="0">
            <a:spAutoFit/>
          </a:bodyPr>
          <a:lstStyle/>
          <a:p>
            <a:r>
              <a:rPr lang="en-IN" altLang="en-US" sz="2800">
                <a:gradFill>
                  <a:gsLst>
                    <a:gs pos="0">
                      <a:srgbClr val="7B32B2"/>
                    </a:gs>
                    <a:gs pos="100000">
                      <a:srgbClr val="401A5D"/>
                    </a:gs>
                  </a:gsLst>
                  <a:lin scaled="0"/>
                </a:gradFill>
              </a:rPr>
              <a:t>                   EXISTING SYSTEM</a:t>
            </a:r>
            <a:endParaRPr lang="en-IN" sz="20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394710" y="406400"/>
            <a:ext cx="5789930" cy="622300"/>
          </a:xfrm>
          <a:prstGeom prst="rect">
            <a:avLst/>
          </a:prstGeom>
          <a:noFill/>
        </p:spPr>
        <p:txBody>
          <a:bodyPr wrap="square" rtlCol="0">
            <a:noAutofit/>
          </a:bodyPr>
          <a:lstStyle/>
          <a:p>
            <a:pPr algn="ctr"/>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entury Gothic" panose="020B0502020202020204" pitchFamily="34" charset="0"/>
              </a:rPr>
              <a:t>Decision Tree Algorithm</a:t>
            </a:r>
            <a:endPar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entury Gothic" panose="020B0502020202020204" pitchFamily="34" charset="0"/>
            </a:endParaRPr>
          </a:p>
        </p:txBody>
      </p:sp>
      <p:pic>
        <p:nvPicPr>
          <p:cNvPr id="3" name="Picture 2" descr="IMG_256"/>
          <p:cNvPicPr>
            <a:picLocks noChangeAspect="1"/>
          </p:cNvPicPr>
          <p:nvPr/>
        </p:nvPicPr>
        <p:blipFill>
          <a:blip r:embed="rId1"/>
          <a:srcRect/>
          <a:stretch>
            <a:fillRect/>
          </a:stretch>
        </p:blipFill>
        <p:spPr>
          <a:xfrm>
            <a:off x="2293620" y="1630045"/>
            <a:ext cx="7162800" cy="407098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453130" y="394970"/>
            <a:ext cx="4064000" cy="768350"/>
          </a:xfrm>
          <a:prstGeom prst="rect">
            <a:avLst/>
          </a:prstGeom>
          <a:noFill/>
        </p:spPr>
        <p:txBody>
          <a:bodyPr wrap="square" rtlCol="0">
            <a:spAutoFit/>
          </a:bodyPr>
          <a:lstStyle/>
          <a:p>
            <a:pPr algn="ctr"/>
            <a:r>
              <a:rPr lang="en-IN" altLang="en-US" sz="4400" b="1">
                <a:gradFill>
                  <a:gsLst>
                    <a:gs pos="0">
                      <a:srgbClr val="7B32B2"/>
                    </a:gs>
                    <a:gs pos="100000">
                      <a:srgbClr val="401A5D"/>
                    </a:gs>
                  </a:gsLst>
                  <a:lin scaled="0"/>
                </a:gradFill>
                <a:latin typeface="+mj-lt"/>
                <a:ea typeface="+mj-ea"/>
                <a:cs typeface="+mj-cs"/>
              </a:rPr>
              <a:t>OBJECTIVES</a:t>
            </a:r>
            <a:endParaRPr lang="en-IN" altLang="en-US"/>
          </a:p>
        </p:txBody>
      </p:sp>
      <p:sp>
        <p:nvSpPr>
          <p:cNvPr id="7" name="Text Box 6"/>
          <p:cNvSpPr txBox="1"/>
          <p:nvPr/>
        </p:nvSpPr>
        <p:spPr>
          <a:xfrm>
            <a:off x="925830" y="1351915"/>
            <a:ext cx="10380345" cy="4833620"/>
          </a:xfrm>
          <a:prstGeom prst="rect">
            <a:avLst/>
          </a:prstGeom>
          <a:noFill/>
        </p:spPr>
        <p:txBody>
          <a:bodyPr wrap="square" rtlCol="0">
            <a:noAutofit/>
          </a:bodyPr>
          <a:lstStyle/>
          <a:p>
            <a:endParaRPr lang="en-US"/>
          </a:p>
          <a:p>
            <a:pPr marL="285750" indent="-285750">
              <a:buFont typeface="Arial" panose="020B0604020202020204" pitchFamily="34" charset="0"/>
              <a:buChar char="•"/>
            </a:pPr>
            <a:r>
              <a:rPr lang="en-US" sz="2400"/>
              <a:t>The primary objective of this project is to develop a machine learning-based predictive model capable of accurately identifying diabetic patients at high risk of experiencing heart stroke.</a:t>
            </a:r>
            <a:endParaRPr lang="en-US" sz="2400"/>
          </a:p>
          <a:p>
            <a:endParaRPr lang="en-US"/>
          </a:p>
          <a:p>
            <a:endParaRPr lang="en-US"/>
          </a:p>
          <a:p>
            <a:pPr marL="285750" indent="-285750">
              <a:buFont typeface="Arial" panose="020B0604020202020204" pitchFamily="34" charset="0"/>
              <a:buChar char="•"/>
            </a:pPr>
            <a:r>
              <a:rPr lang="en-US" sz="2400"/>
              <a:t>To provide a reliable and effective solution for healthcare professionals to assess heart stroke risk in diabetic patients, enabling timely interventions and personalized care plans to prevent cardiovascular events.</a:t>
            </a: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To develop a user-friendly web interface using tools like Streamlit, allowing healthcare providers to easily input patient data and obtain personalized heart stroke risk predictions in a visually intuitive manner.</a:t>
            </a:r>
            <a:endParaRPr lang="en-US" sz="2400"/>
          </a:p>
          <a:p>
            <a:pPr marL="285750" indent="-285750">
              <a:buFont typeface="Arial" panose="020B0604020202020204" pitchFamily="34" charset="0"/>
              <a:buChar char="•"/>
            </a:pP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9655" y="513715"/>
            <a:ext cx="5099050" cy="575945"/>
          </a:xfrm>
          <a:prstGeom prst="rect">
            <a:avLst/>
          </a:prstGeom>
          <a:noFill/>
        </p:spPr>
        <p:txBody>
          <a:bodyPr wrap="none" rtlCol="0">
            <a:noAutofit/>
          </a:bodyPr>
          <a:lstStyle/>
          <a:p>
            <a:r>
              <a:rPr lang="en-IN" sz="28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rPr>
              <a:t>PROPOSED METHODOLOGY</a:t>
            </a:r>
            <a:endParaRPr lang="en-IN" sz="28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endParaRPr>
          </a:p>
        </p:txBody>
      </p:sp>
      <p:sp>
        <p:nvSpPr>
          <p:cNvPr id="5" name="TextBox 4"/>
          <p:cNvSpPr txBox="1"/>
          <p:nvPr/>
        </p:nvSpPr>
        <p:spPr>
          <a:xfrm>
            <a:off x="509905" y="1593850"/>
            <a:ext cx="11398250" cy="4618355"/>
          </a:xfrm>
          <a:prstGeom prst="rect">
            <a:avLst/>
          </a:prstGeom>
          <a:noFill/>
        </p:spPr>
        <p:txBody>
          <a:bodyPr wrap="square" rtlCol="0">
            <a:noAutofit/>
          </a:bodyPr>
          <a:lstStyle/>
          <a:p>
            <a:pPr marL="342900" indent="-342900">
              <a:lnSpc>
                <a:spcPct val="200000"/>
              </a:lnSpc>
              <a:buFont typeface="Arial" panose="020B0604020202020204" pitchFamily="34" charset="0"/>
              <a:buChar char="•"/>
            </a:pPr>
            <a:r>
              <a:rPr lang="en-US" sz="2000" dirty="0">
                <a:latin typeface="Century Gothic" panose="020B0502020202020204" pitchFamily="34" charset="0"/>
                <a:cs typeface="Arial" panose="020B0604020202020204" pitchFamily="34" charset="0"/>
              </a:rPr>
              <a:t> </a:t>
            </a:r>
            <a:r>
              <a:rPr lang="en-US" sz="2400" dirty="0">
                <a:latin typeface="Times New Roman" panose="02020603050405020304" pitchFamily="18" charset="0"/>
                <a:cs typeface="Times New Roman" panose="02020603050405020304" pitchFamily="18" charset="0"/>
              </a:rPr>
              <a:t>Prediction of </a:t>
            </a:r>
            <a:r>
              <a:rPr lang="en-IN" altLang="en-US" sz="2400" dirty="0">
                <a:latin typeface="Times New Roman" panose="02020603050405020304" pitchFamily="18" charset="0"/>
                <a:cs typeface="Times New Roman" panose="02020603050405020304" pitchFamily="18" charset="0"/>
              </a:rPr>
              <a:t>Heart Stroke in Diabetics</a:t>
            </a:r>
            <a:r>
              <a:rPr lang="en-US" sz="2400" dirty="0">
                <a:latin typeface="Times New Roman" panose="02020603050405020304" pitchFamily="18" charset="0"/>
                <a:cs typeface="Times New Roman" panose="02020603050405020304" pitchFamily="18" charset="0"/>
              </a:rPr>
              <a:t> involves techniques and methods to identify </a:t>
            </a:r>
            <a:r>
              <a:rPr lang="en-IN" altLang="en-US" sz="2400" dirty="0">
                <a:latin typeface="Times New Roman" panose="02020603050405020304" pitchFamily="18" charset="0"/>
                <a:cs typeface="Times New Roman" panose="02020603050405020304" pitchFamily="18" charset="0"/>
              </a:rPr>
              <a:t>the  risk of diabetic patient having </a:t>
            </a:r>
            <a:r>
              <a:rPr 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Heart Disease</a:t>
            </a:r>
            <a:r>
              <a:rPr 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The algorithms used </a:t>
            </a:r>
            <a:r>
              <a:rPr lang="en-US" sz="2400" dirty="0">
                <a:latin typeface="Times New Roman" panose="02020603050405020304" pitchFamily="18" charset="0"/>
                <a:cs typeface="Times New Roman" panose="02020603050405020304" pitchFamily="18" charset="0"/>
              </a:rPr>
              <a:t> to predict </a:t>
            </a:r>
            <a:r>
              <a:rPr lang="en-IN" altLang="en-US" sz="2400" dirty="0">
                <a:latin typeface="Times New Roman" panose="02020603050405020304" pitchFamily="18" charset="0"/>
                <a:cs typeface="Times New Roman" panose="02020603050405020304" pitchFamily="18" charset="0"/>
              </a:rPr>
              <a:t>Heart Stroke</a:t>
            </a:r>
            <a:r>
              <a:rPr 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are</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nSpc>
                <a:spcPct val="200000"/>
              </a:lnSpc>
            </a:pPr>
            <a:r>
              <a:rPr lang="en-IN" sz="2400" dirty="0">
                <a:latin typeface="Times New Roman" panose="02020603050405020304" pitchFamily="18" charset="0"/>
                <a:cs typeface="Times New Roman" panose="02020603050405020304" pitchFamily="18" charset="0"/>
              </a:rPr>
              <a:t>         1. Random Forest  method</a:t>
            </a:r>
            <a:endParaRPr lang="en-IN" sz="2400" dirty="0">
              <a:latin typeface="Times New Roman" panose="02020603050405020304" pitchFamily="18" charset="0"/>
              <a:cs typeface="Times New Roman" panose="02020603050405020304" pitchFamily="18" charset="0"/>
            </a:endParaRPr>
          </a:p>
          <a:p>
            <a:pPr>
              <a:lnSpc>
                <a:spcPct val="200000"/>
              </a:lnSpc>
            </a:pPr>
            <a:r>
              <a:rPr lang="en-IN" sz="2400" dirty="0">
                <a:latin typeface="Times New Roman" panose="02020603050405020304" pitchFamily="18" charset="0"/>
                <a:cs typeface="Times New Roman" panose="02020603050405020304" pitchFamily="18" charset="0"/>
              </a:rPr>
              <a:t>         2. Light Gradient Boosting Machine Algorithm</a:t>
            </a:r>
            <a:endParaRPr lang="en-IN" sz="2400" dirty="0">
              <a:latin typeface="Times New Roman" panose="02020603050405020304" pitchFamily="18" charset="0"/>
              <a:cs typeface="Times New Roman" panose="02020603050405020304" pitchFamily="18" charset="0"/>
            </a:endParaRPr>
          </a:p>
          <a:p>
            <a:pPr>
              <a:lnSpc>
                <a:spcPct val="200000"/>
              </a:lnSpc>
            </a:pPr>
            <a:r>
              <a:rPr lang="en-IN" sz="2400" dirty="0">
                <a:latin typeface="Century Gothic" panose="020B0502020202020204" pitchFamily="34" charset="0"/>
                <a:cs typeface="Arial" panose="020B0604020202020204" pitchFamily="34" charset="0"/>
              </a:rPr>
              <a:t>         </a:t>
            </a:r>
            <a:endParaRPr lang="en-IN" sz="2400" dirty="0">
              <a:latin typeface="Century Gothic" panose="020B0502020202020204" pitchFamily="34" charset="0"/>
              <a:cs typeface="Arial" panose="020B0604020202020204" pitchFamily="34" charset="0"/>
            </a:endParaRPr>
          </a:p>
          <a:p>
            <a:pPr>
              <a:lnSpc>
                <a:spcPct val="200000"/>
              </a:lnSpc>
            </a:pPr>
            <a:endParaRPr lang="en-IN" sz="2000" dirty="0">
              <a:latin typeface="Century Gothic" panose="020B0502020202020204" pitchFamily="34" charset="0"/>
              <a:cs typeface="Arial" panose="020B0604020202020204" pitchFamily="34" charset="0"/>
            </a:endParaRPr>
          </a:p>
          <a:p>
            <a:pPr>
              <a:lnSpc>
                <a:spcPct val="200000"/>
              </a:lnSpc>
            </a:pPr>
            <a:endParaRPr lang="en-US" sz="2000" dirty="0">
              <a:latin typeface="Century Gothic" panose="020B0502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9945" y="1136015"/>
            <a:ext cx="10282555" cy="5320030"/>
          </a:xfrm>
          <a:prstGeom prst="rect">
            <a:avLst/>
          </a:prstGeom>
          <a:noFill/>
        </p:spPr>
        <p:txBody>
          <a:bodyPr wrap="square">
            <a:noAutofit/>
          </a:bodyPr>
          <a:lstStyle/>
          <a:p>
            <a:pPr marL="360045" marR="527685" indent="-285750" algn="just">
              <a:lnSpc>
                <a:spcPct val="151000"/>
              </a:lnSpc>
              <a:spcAft>
                <a:spcPts val="75"/>
              </a:spcAft>
              <a:buFont typeface="Arial" panose="020B0604020202020204" pitchFamily="34" charset="0"/>
              <a:buChar char="•"/>
            </a:pPr>
            <a:r>
              <a:rPr lang="en-IN" kern="100" dirty="0">
                <a:solidFill>
                  <a:srgbClr val="000000"/>
                </a:solidFill>
                <a:effectLst/>
                <a:latin typeface="Times New Roman" panose="02020603050405020304" pitchFamily="18" charset="0"/>
                <a:ea typeface="Times New Roman" panose="02020603050405020304" pitchFamily="18" charset="0"/>
              </a:rPr>
              <a:t>Random Forest operates on the principle of ensemble learning, where multiple weak learners are combined to create a strong learner. </a:t>
            </a:r>
            <a:endParaRPr lang="en-IN"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kern="100" dirty="0">
                <a:solidFill>
                  <a:srgbClr val="000000"/>
                </a:solidFill>
                <a:effectLst/>
                <a:latin typeface="Times New Roman" panose="02020603050405020304" pitchFamily="18" charset="0"/>
                <a:ea typeface="Times New Roman" panose="02020603050405020304" pitchFamily="18" charset="0"/>
              </a:rPr>
              <a:t>Random Forest is a classifier that contains a number of decision trees on various subsets of the given dataset and takes the average to improve the predictive accuracy of that dataset.</a:t>
            </a:r>
            <a:endParaRPr lang="en-IN"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kern="100" dirty="0">
                <a:solidFill>
                  <a:srgbClr val="000000"/>
                </a:solidFill>
                <a:effectLst/>
                <a:latin typeface="Times New Roman" panose="02020603050405020304" pitchFamily="18" charset="0"/>
                <a:ea typeface="Times New Roman" panose="02020603050405020304" pitchFamily="18" charset="0"/>
              </a:rPr>
              <a:t>Rather than depending on a single decision tree, the random forest forecasts the outcome based on the majority vote of projections from each tree. Because there are more trees in the forest, accuracy is higher and overfitting is avoided.</a:t>
            </a:r>
            <a:endParaRPr lang="en-IN" kern="100" dirty="0">
              <a:solidFill>
                <a:srgbClr val="000000"/>
              </a:solidFill>
              <a:effectLst/>
              <a:latin typeface="Times New Roman" panose="02020603050405020304" pitchFamily="18" charset="0"/>
              <a:ea typeface="Times New Roman" panose="02020603050405020304" pitchFamily="18" charset="0"/>
            </a:endParaRPr>
          </a:p>
          <a:p>
            <a:pPr marL="360045" marR="527685" indent="-285750" algn="just">
              <a:lnSpc>
                <a:spcPct val="151000"/>
              </a:lnSpc>
              <a:spcAft>
                <a:spcPts val="75"/>
              </a:spcAft>
              <a:buFont typeface="Arial" panose="020B0604020202020204" pitchFamily="34" charset="0"/>
              <a:buChar char="•"/>
            </a:pPr>
            <a:r>
              <a:rPr lang="en-IN" kern="100" dirty="0">
                <a:solidFill>
                  <a:srgbClr val="000000"/>
                </a:solidFill>
                <a:effectLst/>
                <a:latin typeface="Times New Roman" panose="02020603050405020304" pitchFamily="18" charset="0"/>
                <a:ea typeface="Times New Roman" panose="02020603050405020304" pitchFamily="18" charset="0"/>
              </a:rPr>
              <a:t>Accuracy of Random Forest- 95.12%</a:t>
            </a:r>
            <a:endParaRPr lang="en-IN" kern="100" dirty="0">
              <a:solidFill>
                <a:srgbClr val="000000"/>
              </a:solidFill>
              <a:effectLst/>
              <a:latin typeface="Times New Roman" panose="02020603050405020304" pitchFamily="18" charset="0"/>
              <a:ea typeface="Times New Roman" panose="02020603050405020304" pitchFamily="18" charset="0"/>
            </a:endParaRPr>
          </a:p>
          <a:p>
            <a:pPr marL="74295" marR="527685" indent="0" algn="just">
              <a:lnSpc>
                <a:spcPct val="151000"/>
              </a:lnSpc>
              <a:spcAft>
                <a:spcPts val="75"/>
              </a:spcAft>
              <a:buFont typeface="Arial" panose="020B0604020202020204" pitchFamily="34" charset="0"/>
              <a:buNone/>
            </a:pPr>
            <a:endParaRPr lang="en-IN" kern="100" dirty="0">
              <a:solidFill>
                <a:srgbClr val="000000"/>
              </a:solidFill>
              <a:effectLst/>
              <a:latin typeface="Times New Roman" panose="02020603050405020304" pitchFamily="18" charset="0"/>
              <a:ea typeface="Times New Roman" panose="02020603050405020304" pitchFamily="18" charset="0"/>
            </a:endParaRPr>
          </a:p>
          <a:p>
            <a:pPr marL="71755" marR="609600" indent="-6350" algn="l">
              <a:lnSpc>
                <a:spcPct val="107000"/>
              </a:lnSpc>
              <a:spcAft>
                <a:spcPts val="795"/>
              </a:spcAft>
            </a:pPr>
            <a:r>
              <a:rPr lang="en-IN" b="1" kern="100" dirty="0">
                <a:solidFill>
                  <a:srgbClr val="000000"/>
                </a:solidFill>
                <a:effectLst/>
                <a:latin typeface="Times New Roman" panose="02020603050405020304" pitchFamily="18" charset="0"/>
                <a:ea typeface="Times New Roman" panose="02020603050405020304" pitchFamily="18" charset="0"/>
              </a:rPr>
              <a:t>Advantages:</a:t>
            </a:r>
            <a:r>
              <a:rPr lang="en-IN" kern="100" dirty="0">
                <a:solidFill>
                  <a:srgbClr val="000000"/>
                </a:solidFill>
                <a:effectLst/>
                <a:latin typeface="Times New Roman" panose="02020603050405020304" pitchFamily="18" charset="0"/>
                <a:ea typeface="Times New Roman" panose="02020603050405020304" pitchFamily="18" charset="0"/>
              </a:rPr>
              <a:t> </a:t>
            </a:r>
            <a:endParaRPr lang="en-IN" kern="100" dirty="0">
              <a:solidFill>
                <a:srgbClr val="000000"/>
              </a:solidFill>
              <a:effectLst/>
              <a:latin typeface="Times New Roman" panose="02020603050405020304" pitchFamily="18" charset="0"/>
              <a:ea typeface="Times New Roman" panose="02020603050405020304" pitchFamily="18" charset="0"/>
            </a:endParaRPr>
          </a:p>
          <a:p>
            <a:pPr marL="71755" marR="609600" indent="-6350" algn="l">
              <a:lnSpc>
                <a:spcPct val="107000"/>
              </a:lnSpc>
              <a:spcAft>
                <a:spcPts val="795"/>
              </a:spcAft>
            </a:pPr>
            <a:r>
              <a:rPr lang="en-IN" kern="100" dirty="0">
                <a:solidFill>
                  <a:srgbClr val="000000"/>
                </a:solidFill>
                <a:latin typeface="Times New Roman" panose="02020603050405020304" pitchFamily="18" charset="0"/>
              </a:rPr>
              <a:t>The major advantages of using Random forest algorithm are   </a:t>
            </a:r>
            <a:endParaRPr lang="en-IN" kern="100" dirty="0">
              <a:solidFill>
                <a:srgbClr val="000000"/>
              </a:solidFill>
              <a:latin typeface="Times New Roman" panose="02020603050405020304" pitchFamily="18" charset="0"/>
            </a:endParaRPr>
          </a:p>
          <a:p>
            <a:pPr marL="342900" marR="527685" lvl="0" indent="-342900" algn="just" fontAlgn="base">
              <a:lnSpc>
                <a:spcPct val="107000"/>
              </a:lnSpc>
              <a:spcAft>
                <a:spcPts val="730"/>
              </a:spcAft>
              <a:buClr>
                <a:srgbClr val="000000"/>
              </a:buClr>
              <a:buSzPts val="1200"/>
              <a:buFont typeface="Arial" panose="020B0604020202020204" pitchFamily="34" charset="0"/>
              <a:buChar char="•"/>
            </a:pPr>
            <a:r>
              <a:rPr lang="en-IN" kern="100" dirty="0">
                <a:solidFill>
                  <a:srgbClr val="000000"/>
                </a:solidFill>
                <a:latin typeface="Times New Roman" panose="02020603050405020304" pitchFamily="18" charset="0"/>
              </a:rPr>
              <a:t>Automatic variable selection</a:t>
            </a:r>
            <a:endParaRPr lang="en-IN" kern="100" dirty="0">
              <a:solidFill>
                <a:srgbClr val="000000"/>
              </a:solidFill>
              <a:latin typeface="Times New Roman" panose="02020603050405020304" pitchFamily="18" charset="0"/>
            </a:endParaRPr>
          </a:p>
          <a:p>
            <a:pPr marL="342900" marR="527685" lvl="0" indent="-342900" algn="just" fontAlgn="base">
              <a:lnSpc>
                <a:spcPct val="107000"/>
              </a:lnSpc>
              <a:spcAft>
                <a:spcPts val="725"/>
              </a:spcAft>
              <a:buClr>
                <a:srgbClr val="000000"/>
              </a:buClr>
              <a:buSzPts val="1200"/>
              <a:buFont typeface="Arial" panose="020B0604020202020204" pitchFamily="34" charset="0"/>
              <a:buChar char="•"/>
            </a:pPr>
            <a:r>
              <a:rPr lang="en-IN" kern="100" dirty="0">
                <a:solidFill>
                  <a:srgbClr val="000000"/>
                </a:solidFill>
                <a:latin typeface="Times New Roman" panose="02020603050405020304" pitchFamily="18" charset="0"/>
              </a:rPr>
              <a:t>handles large datasets well  </a:t>
            </a:r>
            <a:endParaRPr lang="en-IN" kern="100" dirty="0">
              <a:solidFill>
                <a:srgbClr val="000000"/>
              </a:solidFill>
              <a:latin typeface="Times New Roman" panose="02020603050405020304" pitchFamily="18" charset="0"/>
            </a:endParaRPr>
          </a:p>
          <a:p>
            <a:pPr marL="80645" marR="527685" indent="-6350" algn="just">
              <a:lnSpc>
                <a:spcPct val="151000"/>
              </a:lnSpc>
              <a:spcAft>
                <a:spcPts val="75"/>
              </a:spcAft>
            </a:pPr>
            <a:r>
              <a:rPr lang="en-IN" sz="2000" kern="100" dirty="0">
                <a:solidFill>
                  <a:srgbClr val="000000"/>
                </a:solidFill>
                <a:effectLst/>
                <a:latin typeface="Times New Roman" panose="02020603050405020304" pitchFamily="18" charset="0"/>
                <a:ea typeface="Times New Roman" panose="02020603050405020304" pitchFamily="18" charset="0"/>
              </a:rPr>
              <a:t>  </a:t>
            </a:r>
            <a:endParaRPr lang="en-IN" sz="2000" kern="100" dirty="0">
              <a:solidFill>
                <a:srgbClr val="000000"/>
              </a:solidFill>
              <a:effectLst/>
              <a:latin typeface="Times New Roman" panose="02020603050405020304" pitchFamily="18" charset="0"/>
              <a:ea typeface="Times New Roman" panose="02020603050405020304" pitchFamily="18" charset="0"/>
            </a:endParaRPr>
          </a:p>
          <a:p>
            <a:pPr marL="83820" marR="609600" indent="-6350" algn="l">
              <a:lnSpc>
                <a:spcPct val="107000"/>
              </a:lnSpc>
              <a:spcAft>
                <a:spcPts val="800"/>
              </a:spcAft>
            </a:pPr>
            <a:r>
              <a:rPr lang="en-IN" sz="1800" kern="100" dirty="0">
                <a:solidFill>
                  <a:srgbClr val="000000"/>
                </a:solidFill>
                <a:effectLst/>
                <a:latin typeface="Times New Roman" panose="02020603050405020304" pitchFamily="18" charset="0"/>
                <a:ea typeface="Times New Roman" panose="02020603050405020304" pitchFamily="18" charset="0"/>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Text Box 1"/>
          <p:cNvSpPr txBox="1"/>
          <p:nvPr/>
        </p:nvSpPr>
        <p:spPr>
          <a:xfrm>
            <a:off x="3240405" y="614045"/>
            <a:ext cx="4714875" cy="521970"/>
          </a:xfrm>
          <a:prstGeom prst="rect">
            <a:avLst/>
          </a:prstGeom>
          <a:noFill/>
        </p:spPr>
        <p:txBody>
          <a:bodyPr wrap="square" rtlCol="0">
            <a:spAutoFit/>
          </a:bodyPr>
          <a:lstStyle/>
          <a:p>
            <a:r>
              <a:rPr lang="en-IN" altLang="en-US" sz="2800">
                <a:gradFill>
                  <a:gsLst>
                    <a:gs pos="0">
                      <a:srgbClr val="7B32B2"/>
                    </a:gs>
                    <a:gs pos="100000">
                      <a:srgbClr val="401A5D"/>
                    </a:gs>
                  </a:gsLst>
                  <a:lin scaled="0"/>
                </a:gradFill>
              </a:rPr>
              <a:t>    </a:t>
            </a:r>
            <a:r>
              <a:rPr lang="en-IN" altLang="en-US" sz="2800" b="1">
                <a:gradFill>
                  <a:gsLst>
                    <a:gs pos="0">
                      <a:srgbClr val="7B32B2"/>
                    </a:gs>
                    <a:gs pos="100000">
                      <a:srgbClr val="401A5D"/>
                    </a:gs>
                  </a:gsLst>
                  <a:lin scaled="0"/>
                </a:gradFill>
              </a:rPr>
              <a:t> Random Forest Approach</a:t>
            </a:r>
            <a:endParaRPr lang="en-IN" altLang="en-US" sz="2800" b="1">
              <a:gradFill>
                <a:gsLst>
                  <a:gs pos="0">
                    <a:srgbClr val="7B32B2"/>
                  </a:gs>
                  <a:gs pos="100000">
                    <a:srgbClr val="401A5D"/>
                  </a:gs>
                </a:gsLst>
                <a:lin scaled="0"/>
              </a:gra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2503" y="446392"/>
            <a:ext cx="5148421" cy="460375"/>
          </a:xfrm>
          <a:prstGeom prst="rect">
            <a:avLst/>
          </a:prstGeom>
          <a:noFill/>
        </p:spPr>
        <p:txBody>
          <a:bodyPr wrap="square" rtlCol="0">
            <a:spAutoFit/>
          </a:bodyPr>
          <a:lstStyle/>
          <a:p>
            <a:r>
              <a:rPr lang="en-IN" sz="2400" b="1" dirty="0">
                <a:solidFill>
                  <a:schemeClr val="tx1">
                    <a:lumMod val="95000"/>
                    <a:lumOff val="5000"/>
                  </a:schemeClr>
                </a:solidFill>
                <a:effectLst>
                  <a:outerShdw blurRad="38100" dist="38100" dir="2700000" algn="tl">
                    <a:srgbClr val="000000">
                      <a:alpha val="43137"/>
                    </a:srgbClr>
                  </a:outerShdw>
                </a:effectLst>
                <a:latin typeface="Century Gothic" panose="020B0502020202020204" pitchFamily="34" charset="0"/>
              </a:rPr>
              <a:t>         </a:t>
            </a:r>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entury Gothic" panose="020B0502020202020204" pitchFamily="34" charset="0"/>
              </a:rPr>
              <a:t>Random Forest Algorithm</a:t>
            </a:r>
            <a:endPar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entury Gothic" panose="020B0502020202020204" pitchFamily="34" charset="0"/>
            </a:endParaRPr>
          </a:p>
        </p:txBody>
      </p:sp>
      <p:sp>
        <p:nvSpPr>
          <p:cNvPr id="4" name="Text Box 3"/>
          <p:cNvSpPr txBox="1"/>
          <p:nvPr/>
        </p:nvSpPr>
        <p:spPr>
          <a:xfrm>
            <a:off x="2595880" y="5827395"/>
            <a:ext cx="11969115" cy="1030605"/>
          </a:xfrm>
          <a:prstGeom prst="rect">
            <a:avLst/>
          </a:prstGeom>
          <a:noFill/>
        </p:spPr>
        <p:txBody>
          <a:bodyPr wrap="square" rtlCol="0">
            <a:noAutofit/>
          </a:bodyPr>
          <a:lstStyle/>
          <a:p>
            <a:r>
              <a:rPr lang="en-IN" altLang="en-US"/>
              <a:t>                                                                                                                           </a:t>
            </a:r>
            <a:endParaRPr lang="en-IN" altLang="en-US"/>
          </a:p>
          <a:p>
            <a:r>
              <a:rPr lang="en-IN" altLang="en-US"/>
              <a:t>                                                        </a:t>
            </a:r>
            <a:endParaRPr lang="en-IN" altLang="en-US"/>
          </a:p>
        </p:txBody>
      </p:sp>
      <p:pic>
        <p:nvPicPr>
          <p:cNvPr id="3" name="Picture 1" descr="IMG_256"/>
          <p:cNvPicPr>
            <a:picLocks noChangeAspect="1"/>
          </p:cNvPicPr>
          <p:nvPr/>
        </p:nvPicPr>
        <p:blipFill>
          <a:blip r:embed="rId1"/>
          <a:stretch>
            <a:fillRect/>
          </a:stretch>
        </p:blipFill>
        <p:spPr>
          <a:xfrm>
            <a:off x="4276725" y="1240790"/>
            <a:ext cx="3223260" cy="51974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8000"/>
          </a:xfrm>
        </p:spPr>
        <p:txBody>
          <a:bodyPr>
            <a:normAutofit fontScale="90000"/>
          </a:bodyPr>
          <a:lstStyle/>
          <a:p>
            <a:r>
              <a:rPr lang="en-IN" sz="3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800" b="1" dirty="0">
                <a:gradFill>
                  <a:gsLst>
                    <a:gs pos="0">
                      <a:srgbClr val="7B32B2"/>
                    </a:gs>
                    <a:gs pos="100000">
                      <a:srgbClr val="401A5D"/>
                    </a:gs>
                  </a:gsLst>
                  <a:lin scaled="0"/>
                </a:gradFill>
                <a:latin typeface="Calibri Light" panose="020F0302020204030204" charset="0"/>
                <a:cs typeface="Calibri Light" panose="020F0302020204030204" charset="0"/>
              </a:rPr>
              <a:t>Light Gradient Boosting Machine Approach</a:t>
            </a:r>
            <a:endParaRPr lang="en-IN" sz="2800" b="1" dirty="0">
              <a:gradFill>
                <a:gsLst>
                  <a:gs pos="0">
                    <a:srgbClr val="7B32B2"/>
                  </a:gs>
                  <a:gs pos="100000">
                    <a:srgbClr val="401A5D"/>
                  </a:gs>
                </a:gsLst>
                <a:lin scaled="0"/>
              </a:gradFill>
              <a:latin typeface="Calibri Light" panose="020F0302020204030204" charset="0"/>
              <a:cs typeface="Calibri Light" panose="020F0302020204030204" charset="0"/>
            </a:endParaRPr>
          </a:p>
        </p:txBody>
      </p:sp>
      <p:sp>
        <p:nvSpPr>
          <p:cNvPr id="3" name="Content Placeholder 2"/>
          <p:cNvSpPr>
            <a:spLocks noGrp="1"/>
          </p:cNvSpPr>
          <p:nvPr>
            <p:ph idx="1"/>
          </p:nvPr>
        </p:nvSpPr>
        <p:spPr>
          <a:xfrm>
            <a:off x="838200" y="967740"/>
            <a:ext cx="10766425" cy="5660390"/>
          </a:xfrm>
        </p:spPr>
        <p:txBody>
          <a:bodyPr>
            <a:normAutofit fontScale="40000"/>
          </a:bodyPr>
          <a:lstStyle/>
          <a:p>
            <a:pPr algn="just">
              <a:lnSpc>
                <a:spcPct val="150000"/>
              </a:lnSpc>
            </a:pPr>
            <a:r>
              <a:rPr lang="en-IN" sz="4500" kern="100" dirty="0">
                <a:solidFill>
                  <a:srgbClr val="000000"/>
                </a:solidFill>
                <a:effectLst/>
                <a:latin typeface="Times New Roman" panose="02020603050405020304" pitchFamily="18" charset="0"/>
                <a:ea typeface="Times New Roman" panose="02020603050405020304" pitchFamily="18" charset="0"/>
              </a:rPr>
              <a:t>LightGBM, is a powerful gradient boosting framework that has gained popularity in machine learning and data science communities for its efficiency and effectiveness in handling large datasets.One of its primary advantages lies in its speed and scalability.</a:t>
            </a:r>
            <a:endParaRPr lang="en-IN" sz="4500" kern="1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IN" sz="4500" kern="100" dirty="0">
                <a:solidFill>
                  <a:srgbClr val="000000"/>
                </a:solidFill>
                <a:effectLst/>
                <a:latin typeface="Times New Roman" panose="02020603050405020304" pitchFamily="18" charset="0"/>
                <a:ea typeface="Times New Roman" panose="02020603050405020304" pitchFamily="18" charset="0"/>
              </a:rPr>
              <a:t>LGBM is notably faster than traditional gradient boosting implementations due to its novel techniques such as histogram-based algorithms for splitting trees and leaf-wise tree growth. This enables it to handle large datasets with millions of instances and features efficiently.</a:t>
            </a:r>
            <a:r>
              <a:rPr lang="en-IN" sz="3600" kern="100" dirty="0">
                <a:solidFill>
                  <a:srgbClr val="000000"/>
                </a:solidFill>
                <a:effectLst/>
                <a:latin typeface="Times New Roman" panose="02020603050405020304" pitchFamily="18" charset="0"/>
                <a:ea typeface="Times New Roman" panose="02020603050405020304" pitchFamily="18" charset="0"/>
              </a:rPr>
              <a:t> </a:t>
            </a:r>
            <a:endParaRPr lang="en-IN" sz="2000" kern="1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IN" sz="4500" kern="100" dirty="0">
                <a:solidFill>
                  <a:srgbClr val="000000"/>
                </a:solidFill>
                <a:effectLst/>
                <a:latin typeface="Times New Roman" panose="02020603050405020304" pitchFamily="18" charset="0"/>
                <a:ea typeface="Times New Roman" panose="02020603050405020304" pitchFamily="18" charset="0"/>
              </a:rPr>
              <a:t>Moreover, LGBM provides flexibility through customizable hyperparameters, allowing practitioners to fine-tune the model according to specific requirements.</a:t>
            </a:r>
            <a:endParaRPr lang="en-IN" sz="4500" kern="1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IN" sz="4500" kern="100" dirty="0">
                <a:solidFill>
                  <a:srgbClr val="000000"/>
                </a:solidFill>
                <a:effectLst/>
                <a:latin typeface="Times New Roman" panose="02020603050405020304" pitchFamily="18" charset="0"/>
                <a:ea typeface="Times New Roman" panose="02020603050405020304" pitchFamily="18" charset="0"/>
              </a:rPr>
              <a:t>Accuracy of Light GBM-95.24%</a:t>
            </a:r>
            <a:endParaRPr lang="en-IN" sz="4500" kern="100" dirty="0">
              <a:solidFill>
                <a:srgbClr val="000000"/>
              </a:solidFill>
              <a:effectLst/>
              <a:latin typeface="Times New Roman" panose="02020603050405020304" pitchFamily="18" charset="0"/>
              <a:ea typeface="Times New Roman" panose="02020603050405020304" pitchFamily="18" charset="0"/>
            </a:endParaRPr>
          </a:p>
          <a:p>
            <a:pPr marL="0" indent="0" algn="just">
              <a:buNone/>
            </a:pPr>
            <a:r>
              <a:rPr lang="en-IN" sz="4500" kern="100" dirty="0">
                <a:solidFill>
                  <a:srgbClr val="000000"/>
                </a:solidFill>
                <a:effectLst/>
                <a:latin typeface="Times New Roman" panose="02020603050405020304" pitchFamily="18" charset="0"/>
                <a:ea typeface="Times New Roman" panose="02020603050405020304" pitchFamily="18" charset="0"/>
              </a:rPr>
              <a:t>     </a:t>
            </a:r>
            <a:r>
              <a:rPr lang="en-IN" sz="5000" b="1" kern="100" dirty="0">
                <a:solidFill>
                  <a:srgbClr val="000000"/>
                </a:solidFill>
                <a:effectLst/>
                <a:latin typeface="Times New Roman" panose="02020603050405020304" pitchFamily="18" charset="0"/>
                <a:ea typeface="Times New Roman" panose="02020603050405020304" pitchFamily="18" charset="0"/>
              </a:rPr>
              <a:t>Advantages:</a:t>
            </a:r>
            <a:endParaRPr lang="en-IN" sz="5000" b="1" kern="1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buClrTx/>
              <a:buSzTx/>
            </a:pPr>
            <a:r>
              <a:rPr lang="en-IN" sz="4500" kern="100" dirty="0">
                <a:solidFill>
                  <a:srgbClr val="000000"/>
                </a:solidFill>
                <a:effectLst/>
                <a:latin typeface="Times New Roman" panose="02020603050405020304" pitchFamily="18" charset="0"/>
                <a:ea typeface="Times New Roman" panose="02020603050405020304" pitchFamily="18" charset="0"/>
                <a:sym typeface="+mn-ea"/>
              </a:rPr>
              <a:t>LGBM stands out for its speed, scalability, accuracy, and memory efficiency, making it a preferred choice for various machine learning tasks.</a:t>
            </a:r>
            <a:endParaRPr lang="en-IN" sz="4500" kern="100" dirty="0">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5897880" y="1875155"/>
            <a:ext cx="1621155" cy="413385"/>
          </a:xfrm>
          <a:prstGeom prst="rect">
            <a:avLst/>
          </a:prstGeom>
          <a:noFill/>
        </p:spPr>
        <p:txBody>
          <a:bodyPr wrap="square" rtlCol="0">
            <a:noAutofit/>
          </a:bodyPr>
          <a:lstStyle/>
          <a:p>
            <a:endParaRPr lang="en-US"/>
          </a:p>
        </p:txBody>
      </p:sp>
      <p:sp>
        <p:nvSpPr>
          <p:cNvPr id="7" name="Text Box 6"/>
          <p:cNvSpPr txBox="1"/>
          <p:nvPr/>
        </p:nvSpPr>
        <p:spPr>
          <a:xfrm>
            <a:off x="2712720" y="520065"/>
            <a:ext cx="7028815" cy="722630"/>
          </a:xfrm>
          <a:prstGeom prst="rect">
            <a:avLst/>
          </a:prstGeom>
          <a:noFill/>
        </p:spPr>
        <p:txBody>
          <a:bodyPr wrap="square" rtlCol="0">
            <a:noAutofit/>
          </a:bodyPr>
          <a:lstStyle/>
          <a:p>
            <a:r>
              <a:rPr lang="en-IN" altLang="en-US" sz="2800" dirty="0">
                <a:latin typeface="Calibri Light" panose="020F0302020204030204" charset="0"/>
                <a:cs typeface="Calibri Light" panose="020F0302020204030204" charset="0"/>
              </a:rPr>
              <a:t>  </a:t>
            </a:r>
            <a:r>
              <a:rPr lang="en-IN" altLang="en-US" sz="2800" dirty="0">
                <a:gradFill>
                  <a:gsLst>
                    <a:gs pos="0">
                      <a:srgbClr val="7B32B2"/>
                    </a:gs>
                    <a:gs pos="100000">
                      <a:srgbClr val="401A5D"/>
                    </a:gs>
                  </a:gsLst>
                  <a:lin scaled="0"/>
                </a:gradFill>
                <a:latin typeface="Calibri Light" panose="020F0302020204030204" charset="0"/>
                <a:cs typeface="Calibri Light" panose="020F0302020204030204" charset="0"/>
              </a:rPr>
              <a:t>Light Gradient Boosting Machine Algorithm </a:t>
            </a:r>
            <a:endParaRPr lang="en-IN" altLang="en-US" sz="2800" dirty="0">
              <a:gradFill>
                <a:gsLst>
                  <a:gs pos="0">
                    <a:srgbClr val="7B32B2"/>
                  </a:gs>
                  <a:gs pos="100000">
                    <a:srgbClr val="401A5D"/>
                  </a:gs>
                </a:gsLst>
                <a:lin scaled="0"/>
              </a:gra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1"/>
          <a:stretch>
            <a:fillRect/>
          </a:stretch>
        </p:blipFill>
        <p:spPr>
          <a:xfrm>
            <a:off x="2348230" y="1533525"/>
            <a:ext cx="7277100" cy="45542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37075" y="243840"/>
            <a:ext cx="4064000" cy="687070"/>
          </a:xfrm>
          <a:prstGeom prst="rect">
            <a:avLst/>
          </a:prstGeom>
          <a:noFill/>
        </p:spPr>
        <p:txBody>
          <a:bodyPr wrap="square" rtlCol="0">
            <a:noAutofit/>
          </a:bodyPr>
          <a:lstStyle/>
          <a:p>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rPr>
              <a:t>         Architecture</a:t>
            </a:r>
            <a:endParaRPr lang="en-IN" altLang="en-US" b="1"/>
          </a:p>
        </p:txBody>
      </p:sp>
      <p:pic>
        <p:nvPicPr>
          <p:cNvPr id="11" name="Picture 1" descr="IMG_256"/>
          <p:cNvPicPr>
            <a:picLocks noChangeAspect="1"/>
          </p:cNvPicPr>
          <p:nvPr/>
        </p:nvPicPr>
        <p:blipFill>
          <a:blip r:embed="rId1"/>
          <a:stretch>
            <a:fillRect/>
          </a:stretch>
        </p:blipFill>
        <p:spPr>
          <a:xfrm>
            <a:off x="2827020" y="1087755"/>
            <a:ext cx="6345555" cy="484822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4294967295"/>
          </p:nvPr>
        </p:nvSpPr>
        <p:spPr>
          <a:xfrm>
            <a:off x="0" y="333375"/>
            <a:ext cx="5013325" cy="708025"/>
          </a:xfrm>
        </p:spPr>
        <p:txBody>
          <a:bodyPr>
            <a:normAutofit/>
          </a:bodyPr>
          <a:lstStyle/>
          <a:p>
            <a:pPr marL="0" indent="0" algn="ctr">
              <a:buNone/>
            </a:pPr>
            <a:r>
              <a:rPr lang="en-US" sz="3555" b="1" dirty="0">
                <a:gradFill>
                  <a:gsLst>
                    <a:gs pos="0">
                      <a:srgbClr val="7B32B2"/>
                    </a:gs>
                    <a:gs pos="100000">
                      <a:srgbClr val="401A5D"/>
                    </a:gs>
                  </a:gsLst>
                  <a:lin scaled="0"/>
                </a:gradFill>
                <a:sym typeface="+mn-ea"/>
              </a:rPr>
              <a:t>Table of Contents</a:t>
            </a:r>
            <a:endParaRPr lang="en-IN" b="1" dirty="0">
              <a:gradFill>
                <a:gsLst>
                  <a:gs pos="0">
                    <a:srgbClr val="14CD68"/>
                  </a:gs>
                  <a:gs pos="100000">
                    <a:srgbClr val="0B6E38"/>
                  </a:gs>
                </a:gsLst>
                <a:lin scaled="0"/>
              </a:gradFill>
            </a:endParaRPr>
          </a:p>
          <a:p>
            <a:pPr marL="0" indent="0" algn="ctr">
              <a:buNone/>
            </a:pPr>
            <a:endParaRPr lang="en-IN" sz="2800" b="1" dirty="0">
              <a:gradFill>
                <a:gsLst>
                  <a:gs pos="0">
                    <a:srgbClr val="14CD68"/>
                  </a:gs>
                  <a:gs pos="100000">
                    <a:srgbClr val="0B6E38"/>
                  </a:gs>
                </a:gsLst>
                <a:lin scaled="0"/>
              </a:gradFill>
            </a:endParaRPr>
          </a:p>
        </p:txBody>
      </p:sp>
      <p:sp>
        <p:nvSpPr>
          <p:cNvPr id="9" name="Text Placeholder 8"/>
          <p:cNvSpPr>
            <a:spLocks noGrp="1"/>
          </p:cNvSpPr>
          <p:nvPr>
            <p:ph type="body" sz="quarter" idx="4294967295"/>
          </p:nvPr>
        </p:nvSpPr>
        <p:spPr>
          <a:xfrm>
            <a:off x="7437438" y="2074863"/>
            <a:ext cx="4754562" cy="639762"/>
          </a:xfrm>
        </p:spPr>
        <p:txBody>
          <a:bodyPr/>
          <a:lstStyle/>
          <a:p>
            <a:pPr marL="0" indent="0">
              <a:buNone/>
            </a:pPr>
            <a:r>
              <a:rPr lang="en-US" dirty="0"/>
              <a:t> </a:t>
            </a:r>
            <a:endParaRPr lang="en-IN" dirty="0"/>
          </a:p>
        </p:txBody>
      </p:sp>
      <p:sp>
        <p:nvSpPr>
          <p:cNvPr id="2" name="Text Box 1"/>
          <p:cNvSpPr txBox="1"/>
          <p:nvPr/>
        </p:nvSpPr>
        <p:spPr>
          <a:xfrm>
            <a:off x="1666240" y="1316355"/>
            <a:ext cx="7477760" cy="5302885"/>
          </a:xfrm>
          <a:prstGeom prst="rect">
            <a:avLst/>
          </a:prstGeom>
          <a:noFill/>
        </p:spPr>
        <p:txBody>
          <a:bodyPr wrap="square" rtlCol="0" anchor="t">
            <a:noAutofit/>
          </a:bodyPr>
          <a:lstStyle/>
          <a:p>
            <a:pPr marL="285750" indent="-285750">
              <a:buFont typeface="Arial" panose="020B0604020202020204" pitchFamily="34" charset="0"/>
              <a:buChar char="•"/>
            </a:pPr>
            <a:r>
              <a:rPr lang="en-IN" sz="2400" dirty="0">
                <a:sym typeface="+mn-ea"/>
              </a:rPr>
              <a:t>Abstract </a:t>
            </a:r>
            <a:endParaRPr lang="en-IN" sz="2400" dirty="0">
              <a:sym typeface="+mn-ea"/>
            </a:endParaRPr>
          </a:p>
          <a:p>
            <a:pPr marL="285750" indent="-285750">
              <a:buFont typeface="Arial" panose="020B0604020202020204" pitchFamily="34" charset="0"/>
              <a:buChar char="•"/>
            </a:pPr>
            <a:r>
              <a:rPr lang="en-IN" sz="2400" dirty="0">
                <a:sym typeface="+mn-ea"/>
              </a:rPr>
              <a:t>Introduction</a:t>
            </a:r>
            <a:endParaRPr lang="en-IN" sz="2400" dirty="0">
              <a:sym typeface="+mn-ea"/>
            </a:endParaRPr>
          </a:p>
          <a:p>
            <a:pPr marL="285750" indent="-285750">
              <a:buFont typeface="Arial" panose="020B0604020202020204" pitchFamily="34" charset="0"/>
              <a:buChar char="•"/>
            </a:pPr>
            <a:r>
              <a:rPr lang="en-IN" sz="2400" dirty="0">
                <a:sym typeface="+mn-ea"/>
              </a:rPr>
              <a:t>Problem Statement</a:t>
            </a:r>
            <a:endParaRPr lang="en-IN" sz="2400" dirty="0">
              <a:sym typeface="+mn-ea"/>
            </a:endParaRPr>
          </a:p>
          <a:p>
            <a:pPr marL="285750" indent="-285750">
              <a:buFont typeface="Arial" panose="020B0604020202020204" pitchFamily="34" charset="0"/>
              <a:buChar char="•"/>
            </a:pPr>
            <a:r>
              <a:rPr lang="en-IN" sz="2400" dirty="0">
                <a:sym typeface="+mn-ea"/>
              </a:rPr>
              <a:t>Objectives</a:t>
            </a:r>
            <a:endParaRPr lang="en-IN" sz="2400" dirty="0">
              <a:sym typeface="+mn-ea"/>
            </a:endParaRPr>
          </a:p>
          <a:p>
            <a:pPr marL="285750" indent="-285750">
              <a:buFont typeface="Arial" panose="020B0604020202020204" pitchFamily="34" charset="0"/>
              <a:buChar char="•"/>
            </a:pPr>
            <a:r>
              <a:rPr lang="en-IN" sz="2400" dirty="0">
                <a:sym typeface="+mn-ea"/>
              </a:rPr>
              <a:t>Literature Survey </a:t>
            </a:r>
            <a:endParaRPr lang="en-IN" sz="2400" dirty="0">
              <a:sym typeface="+mn-ea"/>
            </a:endParaRPr>
          </a:p>
          <a:p>
            <a:pPr marL="285750" indent="-285750">
              <a:buFont typeface="Arial" panose="020B0604020202020204" pitchFamily="34" charset="0"/>
              <a:buChar char="•"/>
            </a:pPr>
            <a:r>
              <a:rPr lang="en-IN" sz="2400" dirty="0">
                <a:sym typeface="+mn-ea"/>
              </a:rPr>
              <a:t>Proposed System</a:t>
            </a:r>
            <a:endParaRPr lang="en-IN" sz="2400" dirty="0">
              <a:sym typeface="+mn-ea"/>
            </a:endParaRPr>
          </a:p>
          <a:p>
            <a:pPr marL="285750" indent="-285750">
              <a:buFont typeface="Arial" panose="020B0604020202020204" pitchFamily="34" charset="0"/>
              <a:buChar char="•"/>
            </a:pPr>
            <a:r>
              <a:rPr lang="en-IN" sz="2400" dirty="0">
                <a:sym typeface="+mn-ea"/>
              </a:rPr>
              <a:t>Algorithm (or) Approach used</a:t>
            </a:r>
            <a:endParaRPr lang="en-IN" sz="2400" dirty="0">
              <a:sym typeface="+mn-ea"/>
            </a:endParaRPr>
          </a:p>
          <a:p>
            <a:pPr marL="285750" indent="-285750">
              <a:buFont typeface="Arial" panose="020B0604020202020204" pitchFamily="34" charset="0"/>
              <a:buChar char="•"/>
            </a:pPr>
            <a:r>
              <a:rPr lang="en-IN" sz="2400" dirty="0">
                <a:sym typeface="+mn-ea"/>
              </a:rPr>
              <a:t>Dataset Description</a:t>
            </a:r>
            <a:endParaRPr lang="en-IN" sz="2400" dirty="0">
              <a:sym typeface="+mn-ea"/>
            </a:endParaRPr>
          </a:p>
          <a:p>
            <a:pPr marL="285750" indent="-285750">
              <a:buFont typeface="Arial" panose="020B0604020202020204" pitchFamily="34" charset="0"/>
              <a:buChar char="•"/>
            </a:pPr>
            <a:r>
              <a:rPr lang="en-IN" sz="2400" dirty="0">
                <a:sym typeface="+mn-ea"/>
              </a:rPr>
              <a:t>Software and Hardware Requirements</a:t>
            </a:r>
            <a:endParaRPr lang="en-IN" sz="2400" dirty="0">
              <a:sym typeface="+mn-ea"/>
            </a:endParaRPr>
          </a:p>
          <a:p>
            <a:pPr marL="285750" indent="-285750">
              <a:buFont typeface="Arial" panose="020B0604020202020204" pitchFamily="34" charset="0"/>
              <a:buChar char="•"/>
            </a:pPr>
            <a:r>
              <a:rPr lang="en-IN" sz="2400" dirty="0">
                <a:sym typeface="+mn-ea"/>
              </a:rPr>
              <a:t>Experimental Results and Discussion</a:t>
            </a:r>
            <a:endParaRPr lang="en-IN" sz="2400" dirty="0">
              <a:sym typeface="+mn-ea"/>
            </a:endParaRPr>
          </a:p>
          <a:p>
            <a:pPr marL="285750" indent="-285750">
              <a:buFont typeface="Arial" panose="020B0604020202020204" pitchFamily="34" charset="0"/>
              <a:buChar char="•"/>
            </a:pPr>
            <a:r>
              <a:rPr lang="en-IN" sz="2400" dirty="0">
                <a:sym typeface="+mn-ea"/>
              </a:rPr>
              <a:t>Conclusions</a:t>
            </a:r>
            <a:endParaRPr lang="en-IN" sz="2400" dirty="0">
              <a:sym typeface="+mn-ea"/>
            </a:endParaRPr>
          </a:p>
          <a:p>
            <a:pPr marL="285750" indent="-285750">
              <a:buFont typeface="Arial" panose="020B0604020202020204" pitchFamily="34" charset="0"/>
              <a:buChar char="•"/>
            </a:pPr>
            <a:r>
              <a:rPr lang="en-IN" sz="2400" dirty="0">
                <a:sym typeface="+mn-ea"/>
              </a:rPr>
              <a:t>References</a:t>
            </a:r>
            <a:endParaRPr lang="en-IN" sz="2400"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5897880" y="1875155"/>
            <a:ext cx="1621155" cy="413385"/>
          </a:xfrm>
          <a:prstGeom prst="rect">
            <a:avLst/>
          </a:prstGeom>
          <a:noFill/>
        </p:spPr>
        <p:txBody>
          <a:bodyPr wrap="square" rtlCol="0">
            <a:noAutofit/>
          </a:bodyPr>
          <a:lstStyle/>
          <a:p>
            <a:endParaRPr lang="en-US"/>
          </a:p>
        </p:txBody>
      </p:sp>
      <p:sp>
        <p:nvSpPr>
          <p:cNvPr id="7" name="Text Box 6"/>
          <p:cNvSpPr txBox="1"/>
          <p:nvPr/>
        </p:nvSpPr>
        <p:spPr>
          <a:xfrm>
            <a:off x="2712720" y="520065"/>
            <a:ext cx="7028815" cy="722630"/>
          </a:xfrm>
          <a:prstGeom prst="rect">
            <a:avLst/>
          </a:prstGeom>
          <a:noFill/>
        </p:spPr>
        <p:txBody>
          <a:bodyPr wrap="square" rtlCol="0">
            <a:noAutofit/>
          </a:bodyPr>
          <a:lstStyle/>
          <a:p>
            <a:r>
              <a:rPr lang="en-IN" altLang="en-US" sz="2800" dirty="0">
                <a:latin typeface="Calibri Light" panose="020F0302020204030204" charset="0"/>
                <a:cs typeface="Calibri Light" panose="020F0302020204030204" charset="0"/>
              </a:rPr>
              <a:t>                             </a:t>
            </a:r>
            <a:r>
              <a:rPr lang="en-IN" altLang="en-US" sz="2800" b="1" dirty="0">
                <a:gradFill>
                  <a:gsLst>
                    <a:gs pos="0">
                      <a:srgbClr val="7B32B2"/>
                    </a:gs>
                    <a:gs pos="100000">
                      <a:srgbClr val="401A5D"/>
                    </a:gs>
                  </a:gsLst>
                  <a:lin scaled="0"/>
                </a:gradFill>
                <a:latin typeface="Calibri Light" panose="020F0302020204030204" charset="0"/>
                <a:cs typeface="Calibri Light" panose="020F0302020204030204" charset="0"/>
              </a:rPr>
              <a:t>RESULTS</a:t>
            </a:r>
            <a:r>
              <a:rPr lang="en-IN" altLang="en-US" sz="2800" dirty="0">
                <a:gradFill>
                  <a:gsLst>
                    <a:gs pos="0">
                      <a:srgbClr val="7B32B2"/>
                    </a:gs>
                    <a:gs pos="100000">
                      <a:srgbClr val="401A5D"/>
                    </a:gs>
                  </a:gsLst>
                  <a:lin scaled="0"/>
                </a:gradFill>
                <a:latin typeface="Calibri Light" panose="020F0302020204030204" charset="0"/>
                <a:cs typeface="Calibri Light" panose="020F0302020204030204" charset="0"/>
              </a:rPr>
              <a:t>  </a:t>
            </a:r>
            <a:endParaRPr lang="en-IN" altLang="en-US" sz="2800" dirty="0">
              <a:gradFill>
                <a:gsLst>
                  <a:gs pos="0">
                    <a:srgbClr val="7B32B2"/>
                  </a:gs>
                  <a:gs pos="100000">
                    <a:srgbClr val="401A5D"/>
                  </a:gs>
                </a:gsLst>
                <a:lin scaled="0"/>
              </a:gradFill>
              <a:latin typeface="Calibri Light" panose="020F0302020204030204" charset="0"/>
              <a:cs typeface="Calibri Light" panose="020F0302020204030204" charset="0"/>
            </a:endParaRPr>
          </a:p>
        </p:txBody>
      </p:sp>
      <p:sp>
        <p:nvSpPr>
          <p:cNvPr id="14" name="TextBox 13"/>
          <p:cNvSpPr txBox="1"/>
          <p:nvPr/>
        </p:nvSpPr>
        <p:spPr>
          <a:xfrm>
            <a:off x="1166327" y="1229995"/>
            <a:ext cx="9881117" cy="645160"/>
          </a:xfrm>
          <a:prstGeom prst="rect">
            <a:avLst/>
          </a:prstGeom>
          <a:noFill/>
        </p:spPr>
        <p:txBody>
          <a:bodyPr wrap="square">
            <a:spAutoFit/>
          </a:bodyPr>
          <a:lstStyle/>
          <a:p>
            <a:r>
              <a:rPr lang="en-IN" kern="100">
                <a:solidFill>
                  <a:srgbClr val="000000"/>
                </a:solidFill>
                <a:latin typeface="Times New Roman" panose="02020603050405020304" pitchFamily="18" charset="0"/>
              </a:rPr>
              <a:t>In </a:t>
            </a:r>
            <a:r>
              <a:rPr lang="en-IN" kern="100" dirty="0">
                <a:solidFill>
                  <a:srgbClr val="000000"/>
                </a:solidFill>
                <a:latin typeface="Times New Roman" panose="02020603050405020304" pitchFamily="18" charset="0"/>
              </a:rPr>
              <a:t>our project, we evaluate the performance of the machine learning algorithms such as decision tree, random forest and light Gradient Boosting Machine(LGBM) using accuracy measure.</a:t>
            </a:r>
            <a:endParaRPr lang="en-IN" kern="100" dirty="0">
              <a:solidFill>
                <a:srgbClr val="000000"/>
              </a:solidFill>
              <a:latin typeface="Times New Roman" panose="02020603050405020304" pitchFamily="18" charset="0"/>
            </a:endParaRPr>
          </a:p>
        </p:txBody>
      </p:sp>
      <p:graphicFrame>
        <p:nvGraphicFramePr>
          <p:cNvPr id="2" name="Table 1"/>
          <p:cNvGraphicFramePr/>
          <p:nvPr/>
        </p:nvGraphicFramePr>
        <p:xfrm>
          <a:off x="2788285" y="2721610"/>
          <a:ext cx="6220460" cy="2042795"/>
        </p:xfrm>
        <a:graphic>
          <a:graphicData uri="http://schemas.openxmlformats.org/drawingml/2006/table">
            <a:tbl>
              <a:tblPr/>
              <a:tblGrid>
                <a:gridCol w="1007745"/>
                <a:gridCol w="2566035"/>
                <a:gridCol w="2646680"/>
              </a:tblGrid>
              <a:tr h="408940">
                <a:tc>
                  <a:txBody>
                    <a:bodyPr/>
                    <a:lstStyle/>
                    <a:p>
                      <a:pPr indent="0">
                        <a:buNone/>
                      </a:pPr>
                      <a:r>
                        <a:rPr lang="en-IN" sz="1800" b="0" kern="100" dirty="0">
                          <a:solidFill>
                            <a:srgbClr val="000000"/>
                          </a:solidFill>
                          <a:latin typeface="Times New Roman" panose="02020603050405020304" pitchFamily="18" charset="0"/>
                        </a:rPr>
                        <a:t>SNO</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IN" sz="1800" b="0" kern="100" dirty="0">
                          <a:solidFill>
                            <a:srgbClr val="000000"/>
                          </a:solidFill>
                          <a:latin typeface="Times New Roman" panose="02020603050405020304" pitchFamily="18" charset="0"/>
                        </a:rPr>
                        <a:t>Algorithm used</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IN" sz="1800" b="0" kern="100" dirty="0">
                          <a:solidFill>
                            <a:srgbClr val="000000"/>
                          </a:solidFill>
                          <a:latin typeface="Times New Roman" panose="02020603050405020304" pitchFamily="18" charset="0"/>
                        </a:rPr>
                        <a:t>Accuracy Achieved</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8305">
                <a:tc>
                  <a:txBody>
                    <a:bodyPr/>
                    <a:lstStyle/>
                    <a:p>
                      <a:pPr algn="l">
                        <a:buClrTx/>
                        <a:buSzTx/>
                        <a:buFontTx/>
                        <a:buNone/>
                      </a:pPr>
                      <a:r>
                        <a:rPr lang="en-IN" sz="1800" b="0" kern="100" dirty="0">
                          <a:solidFill>
                            <a:srgbClr val="000000"/>
                          </a:solidFill>
                          <a:latin typeface="Times New Roman" panose="02020603050405020304" pitchFamily="18" charset="0"/>
                        </a:rPr>
                        <a:t>1</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IN" sz="1800" b="0" kern="100" dirty="0">
                          <a:solidFill>
                            <a:srgbClr val="000000"/>
                          </a:solidFill>
                          <a:latin typeface="Times New Roman" panose="02020603050405020304" pitchFamily="18" charset="0"/>
                        </a:rPr>
                        <a:t>Decision Tree</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IN" sz="1800" b="0" kern="100" dirty="0">
                          <a:solidFill>
                            <a:srgbClr val="000000"/>
                          </a:solidFill>
                          <a:latin typeface="Times New Roman" panose="02020603050405020304" pitchFamily="18" charset="0"/>
                        </a:rPr>
                        <a:t>93.82</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8305">
                <a:tc>
                  <a:txBody>
                    <a:bodyPr/>
                    <a:lstStyle/>
                    <a:p>
                      <a:pPr algn="l">
                        <a:buClrTx/>
                        <a:buSzTx/>
                        <a:buFontTx/>
                        <a:buNone/>
                      </a:pPr>
                      <a:r>
                        <a:rPr lang="en-IN" sz="1800" b="0" kern="100" dirty="0">
                          <a:solidFill>
                            <a:srgbClr val="000000"/>
                          </a:solidFill>
                          <a:latin typeface="Times New Roman" panose="02020603050405020304" pitchFamily="18" charset="0"/>
                        </a:rPr>
                        <a:t>2</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IN" sz="1800" b="0" kern="100" dirty="0">
                          <a:solidFill>
                            <a:srgbClr val="000000"/>
                          </a:solidFill>
                          <a:latin typeface="Times New Roman" panose="02020603050405020304" pitchFamily="18" charset="0"/>
                        </a:rPr>
                        <a:t>Random Forest</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IN" sz="1800" b="0" kern="100" dirty="0">
                          <a:solidFill>
                            <a:srgbClr val="000000"/>
                          </a:solidFill>
                          <a:latin typeface="Times New Roman" panose="02020603050405020304" pitchFamily="18" charset="0"/>
                        </a:rPr>
                        <a:t>95.16</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17245">
                <a:tc>
                  <a:txBody>
                    <a:bodyPr/>
                    <a:lstStyle/>
                    <a:p>
                      <a:pPr algn="l">
                        <a:buClrTx/>
                        <a:buSzTx/>
                        <a:buFontTx/>
                        <a:buNone/>
                      </a:pPr>
                      <a:r>
                        <a:rPr lang="en-IN" sz="1800" b="0" kern="100" dirty="0">
                          <a:solidFill>
                            <a:srgbClr val="000000"/>
                          </a:solidFill>
                          <a:latin typeface="Times New Roman" panose="02020603050405020304" pitchFamily="18" charset="0"/>
                        </a:rPr>
                        <a:t>3</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l">
                        <a:buClrTx/>
                        <a:buSzTx/>
                        <a:buFontTx/>
                        <a:buNone/>
                      </a:pPr>
                      <a:r>
                        <a:rPr lang="en-IN" sz="1800" b="0" kern="100" dirty="0">
                          <a:solidFill>
                            <a:srgbClr val="000000"/>
                          </a:solidFill>
                          <a:latin typeface="Times New Roman" panose="02020603050405020304" pitchFamily="18" charset="0"/>
                        </a:rPr>
                        <a:t>Light Gradient Boosting Machine(LGBM)</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IN" sz="1800" b="0" kern="100" dirty="0">
                          <a:solidFill>
                            <a:srgbClr val="000000"/>
                          </a:solidFill>
                          <a:latin typeface="Times New Roman" panose="02020603050405020304" pitchFamily="18" charset="0"/>
                        </a:rPr>
                        <a:t>95.24</a:t>
                      </a:r>
                      <a:endParaRPr lang="en-IN" sz="1800" b="0" kern="100" dirty="0">
                        <a:solidFill>
                          <a:srgbClr val="000000"/>
                        </a:solidFill>
                        <a:latin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Text Box 99"/>
          <p:cNvSpPr txBox="1"/>
          <p:nvPr/>
        </p:nvSpPr>
        <p:spPr>
          <a:xfrm>
            <a:off x="2977515" y="5043805"/>
            <a:ext cx="5803265" cy="713105"/>
          </a:xfrm>
          <a:prstGeom prst="rect">
            <a:avLst/>
          </a:prstGeom>
          <a:noFill/>
          <a:ln w="9525">
            <a:noFill/>
          </a:ln>
        </p:spPr>
        <p:txBody>
          <a:bodyPr>
            <a:noAutofit/>
          </a:bodyPr>
          <a:lstStyle/>
          <a:p>
            <a:pPr marL="349250" indent="-349250"/>
            <a:r>
              <a:rPr lang="en-IN" b="0" kern="100" dirty="0">
                <a:solidFill>
                  <a:srgbClr val="000000"/>
                </a:solidFill>
                <a:latin typeface="Times New Roman" panose="02020603050405020304" pitchFamily="18" charset="0"/>
              </a:rPr>
              <a:t>Table : Performance Evaluation through Accuracy measure</a:t>
            </a:r>
            <a:endParaRPr lang="en-IN" b="0" kern="100" dirty="0">
              <a:solidFill>
                <a:srgbClr val="000000"/>
              </a:solidFill>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45515" y="864870"/>
            <a:ext cx="10455910" cy="826135"/>
          </a:xfrm>
          <a:prstGeom prst="rect">
            <a:avLst/>
          </a:prstGeom>
          <a:noFill/>
        </p:spPr>
        <p:txBody>
          <a:bodyPr wrap="square" rtlCol="0" anchor="t">
            <a:noAutofit/>
          </a:bodyPr>
          <a:lstStyle/>
          <a:p>
            <a:r>
              <a:rPr lang="en-IN" kern="100" dirty="0">
                <a:solidFill>
                  <a:srgbClr val="000000"/>
                </a:solidFill>
                <a:latin typeface="Times New Roman" panose="02020603050405020304" pitchFamily="18" charset="0"/>
                <a:sym typeface="+mn-ea"/>
              </a:rPr>
              <a:t>We have developed user-interface web page using </a:t>
            </a:r>
            <a:r>
              <a:rPr lang="en-IN" kern="100" dirty="0" err="1">
                <a:solidFill>
                  <a:srgbClr val="000000"/>
                </a:solidFill>
                <a:latin typeface="Times New Roman" panose="02020603050405020304" pitchFamily="18" charset="0"/>
                <a:sym typeface="+mn-ea"/>
              </a:rPr>
              <a:t>streamlit</a:t>
            </a:r>
            <a:r>
              <a:rPr lang="en-IN" kern="100" dirty="0">
                <a:solidFill>
                  <a:srgbClr val="000000"/>
                </a:solidFill>
                <a:latin typeface="Times New Roman" panose="02020603050405020304" pitchFamily="18" charset="0"/>
                <a:sym typeface="+mn-ea"/>
              </a:rPr>
              <a:t> library. In this we have to upload the patient data ,then it predicts whether the patient is vulnerable to heart stroke or not.</a:t>
            </a:r>
            <a:endParaRPr lang="en-IN" kern="100" dirty="0">
              <a:solidFill>
                <a:srgbClr val="000000"/>
              </a:solidFill>
              <a:latin typeface="Times New Roman" panose="02020603050405020304" pitchFamily="18" charset="0"/>
              <a:sym typeface="+mn-ea"/>
            </a:endParaRPr>
          </a:p>
        </p:txBody>
      </p:sp>
      <p:pic>
        <p:nvPicPr>
          <p:cNvPr id="3" name="Picture 2" descr="Screenshot 2024-04-19 221534"/>
          <p:cNvPicPr>
            <a:picLocks noChangeAspect="1"/>
          </p:cNvPicPr>
          <p:nvPr/>
        </p:nvPicPr>
        <p:blipFill>
          <a:blip r:embed="rId1"/>
          <a:stretch>
            <a:fillRect/>
          </a:stretch>
        </p:blipFill>
        <p:spPr>
          <a:xfrm>
            <a:off x="738505" y="1796415"/>
            <a:ext cx="5549265" cy="420052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75" y="1990725"/>
            <a:ext cx="5921375" cy="4164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14437" y="1490384"/>
            <a:ext cx="5035060" cy="4254760"/>
          </a:xfrm>
          <a:prstGeom prst="rect">
            <a:avLst/>
          </a:prstGeom>
        </p:spPr>
      </p:pic>
      <p:pic>
        <p:nvPicPr>
          <p:cNvPr id="2" name="Picture 1" descr="Screenshot 2024-04-19 221859"/>
          <p:cNvPicPr>
            <a:picLocks noChangeAspect="1"/>
          </p:cNvPicPr>
          <p:nvPr/>
        </p:nvPicPr>
        <p:blipFill>
          <a:blip r:embed="rId2"/>
          <a:stretch>
            <a:fillRect/>
          </a:stretch>
        </p:blipFill>
        <p:spPr>
          <a:xfrm>
            <a:off x="532765" y="998855"/>
            <a:ext cx="5280025" cy="5055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722630" y="638810"/>
            <a:ext cx="4745355" cy="760730"/>
          </a:xfrm>
        </p:spPr>
        <p:txBody>
          <a:bodyPr/>
          <a:lstStyle/>
          <a:p>
            <a:r>
              <a:rPr lang="en-US" dirty="0">
                <a:solidFill>
                  <a:schemeClr val="tx1">
                    <a:lumMod val="95000"/>
                    <a:lumOff val="5000"/>
                  </a:schemeClr>
                </a:solidFill>
              </a:rPr>
              <a:t>DATASET DESCRIPTION </a:t>
            </a:r>
            <a:endParaRPr lang="en-IN" dirty="0">
              <a:solidFill>
                <a:schemeClr val="tx1">
                  <a:lumMod val="95000"/>
                  <a:lumOff val="5000"/>
                </a:schemeClr>
              </a:solidFill>
            </a:endParaRPr>
          </a:p>
        </p:txBody>
      </p:sp>
      <p:sp>
        <p:nvSpPr>
          <p:cNvPr id="9" name="Text Placeholder 8"/>
          <p:cNvSpPr>
            <a:spLocks noGrp="1"/>
          </p:cNvSpPr>
          <p:nvPr>
            <p:ph type="body" sz="quarter" idx="3"/>
          </p:nvPr>
        </p:nvSpPr>
        <p:spPr/>
        <p:txBody>
          <a:bodyPr/>
          <a:lstStyle/>
          <a:p>
            <a:r>
              <a:rPr lang="en-US" dirty="0"/>
              <a:t> </a:t>
            </a:r>
            <a:endParaRPr lang="en-IN" dirty="0"/>
          </a:p>
        </p:txBody>
      </p:sp>
      <p:sp>
        <p:nvSpPr>
          <p:cNvPr id="3" name="TextBox 2"/>
          <p:cNvSpPr txBox="1"/>
          <p:nvPr/>
        </p:nvSpPr>
        <p:spPr>
          <a:xfrm>
            <a:off x="722375" y="1551105"/>
            <a:ext cx="10504649" cy="4707890"/>
          </a:xfrm>
          <a:prstGeom prst="rect">
            <a:avLst/>
          </a:prstGeom>
          <a:noFill/>
        </p:spPr>
        <p:txBody>
          <a:bodyPr wrap="square">
            <a:spAutoFit/>
          </a:bodyPr>
          <a:lstStyle/>
          <a:p>
            <a:pPr marL="285750" indent="-285750" algn="just" fontAlgn="base">
              <a:buFont typeface="Arial" panose="020B0604020202020204" pitchFamily="34" charset="0"/>
              <a:buChar char="•"/>
            </a:pPr>
            <a:r>
              <a:rPr lang="en-IN" altLang="en-US" sz="2000" kern="0" dirty="0">
                <a:effectLst/>
                <a:latin typeface="Times New Roman" panose="02020603050405020304" pitchFamily="18" charset="0"/>
                <a:sym typeface="+mn-ea"/>
              </a:rPr>
              <a:t>T</a:t>
            </a:r>
            <a:r>
              <a:rPr lang="en-US" sz="2000" kern="0" dirty="0">
                <a:effectLst/>
                <a:latin typeface="Times New Roman" panose="02020603050405020304" pitchFamily="18" charset="0"/>
                <a:sym typeface="+mn-ea"/>
              </a:rPr>
              <a:t>his research utilizes a comprehensive dataset, for predicting heart strokes in individuals with diabetes plays a pivotal  role in the  development of  the  accurate and reliable predictive models. This dataset comprises a diverse array of essential information,  encompassing demographic details, clinical measurements, and relevant medical histories. </a:t>
            </a:r>
            <a:endParaRPr lang="en-US" sz="2000" kern="0" dirty="0">
              <a:effectLst/>
              <a:latin typeface="Times New Roman" panose="02020603050405020304" pitchFamily="18" charset="0"/>
              <a:sym typeface="+mn-ea"/>
            </a:endParaRPr>
          </a:p>
          <a:p>
            <a:pPr indent="0" algn="just" fontAlgn="base">
              <a:buFont typeface="Arial" panose="020B0604020202020204" pitchFamily="34" charset="0"/>
              <a:buNone/>
            </a:pPr>
            <a:r>
              <a:rPr lang="en-US" sz="2000" kern="0" dirty="0">
                <a:effectLst/>
                <a:latin typeface="Times New Roman" panose="02020603050405020304" pitchFamily="18" charset="0"/>
                <a:sym typeface="+mn-ea"/>
              </a:rPr>
              <a:t> </a:t>
            </a:r>
            <a:endParaRPr lang="en-US" sz="2000" kern="0" dirty="0">
              <a:effectLst/>
              <a:latin typeface="Times New Roman" panose="02020603050405020304" pitchFamily="18" charset="0"/>
              <a:sym typeface="+mn-ea"/>
            </a:endParaRPr>
          </a:p>
          <a:p>
            <a:pPr marL="285750" indent="-285750" algn="just" fontAlgn="base">
              <a:buFont typeface="Arial" panose="020B0604020202020204" pitchFamily="34" charset="0"/>
              <a:buChar char="•"/>
            </a:pPr>
            <a:r>
              <a:rPr lang="en-US" sz="2000" b="1" kern="0" dirty="0">
                <a:effectLst/>
                <a:latin typeface="Times New Roman" panose="02020603050405020304" pitchFamily="18" charset="0"/>
                <a:sym typeface="+mn-ea"/>
              </a:rPr>
              <a:t>Key feature</a:t>
            </a:r>
            <a:r>
              <a:rPr lang="en-IN" altLang="en-US" sz="2000" b="1" kern="0" dirty="0">
                <a:effectLst/>
                <a:latin typeface="Times New Roman" panose="02020603050405020304" pitchFamily="18" charset="0"/>
                <a:sym typeface="+mn-ea"/>
              </a:rPr>
              <a:t>s</a:t>
            </a:r>
            <a:r>
              <a:rPr lang="en-US" sz="2000" kern="0" dirty="0">
                <a:effectLst/>
                <a:latin typeface="Times New Roman" panose="02020603050405020304" pitchFamily="18" charset="0"/>
                <a:sym typeface="+mn-ea"/>
              </a:rPr>
              <a:t> include age, gender, blood pressure, cholesterol levels, body mass index (BMI), glucose levels, smoking </a:t>
            </a:r>
            <a:r>
              <a:rPr lang="en-US" sz="2000" kern="0" dirty="0" err="1">
                <a:effectLst/>
                <a:latin typeface="Times New Roman" panose="02020603050405020304" pitchFamily="18" charset="0"/>
                <a:sym typeface="+mn-ea"/>
              </a:rPr>
              <a:t>status,diabetics</a:t>
            </a:r>
            <a:r>
              <a:rPr lang="en-US" sz="2000" kern="0" dirty="0">
                <a:effectLst/>
                <a:latin typeface="Times New Roman" panose="02020603050405020304" pitchFamily="18" charset="0"/>
                <a:sym typeface="+mn-ea"/>
              </a:rPr>
              <a:t> , previous heart stroke attack and familiar predispositions. The richness and breadth of this dataset enable machine learning algorithms to discern intricate patterns, contributing to a nuanced understanding of the complex interplay between diabetes and cardiovascular health.</a:t>
            </a:r>
            <a:endParaRPr lang="en-US" sz="2000" kern="0" dirty="0">
              <a:effectLst/>
              <a:latin typeface="Times New Roman" panose="02020603050405020304" pitchFamily="18" charset="0"/>
              <a:sym typeface="+mn-ea"/>
            </a:endParaRPr>
          </a:p>
          <a:p>
            <a:pPr indent="0" algn="just" fontAlgn="base">
              <a:buFont typeface="Arial" panose="020B0604020202020204" pitchFamily="34" charset="0"/>
              <a:buNone/>
            </a:pPr>
            <a:endParaRPr lang="en-US" sz="2000" kern="0" dirty="0">
              <a:effectLst/>
              <a:latin typeface="Times New Roman" panose="02020603050405020304" pitchFamily="18" charset="0"/>
              <a:sym typeface="+mn-ea"/>
            </a:endParaRPr>
          </a:p>
          <a:p>
            <a:pPr marL="285750" indent="-285750" algn="just" fontAlgn="base">
              <a:buFont typeface="Arial" panose="020B0604020202020204" pitchFamily="34" charset="0"/>
              <a:buChar char="•"/>
            </a:pPr>
            <a:r>
              <a:rPr lang="en-US" sz="2000" kern="0" dirty="0">
                <a:latin typeface="Times New Roman" panose="02020603050405020304" pitchFamily="18" charset="0"/>
                <a:sym typeface="+mn-ea"/>
              </a:rPr>
              <a:t>To access the "Heart Stroke" dataset, follow this </a:t>
            </a:r>
            <a:endParaRPr lang="en-IN" sz="2000" kern="0" dirty="0">
              <a:latin typeface="Times New Roman" panose="02020603050405020304" pitchFamily="18" charset="0"/>
            </a:endParaRPr>
          </a:p>
          <a:p>
            <a:pPr marL="0" indent="0">
              <a:buNone/>
            </a:pPr>
            <a:r>
              <a:rPr lang="pt-BR" sz="2000" kern="0" dirty="0">
                <a:latin typeface="Times New Roman" panose="02020603050405020304" pitchFamily="18" charset="0"/>
                <a:sym typeface="+mn-ea"/>
              </a:rPr>
              <a:t>    </a:t>
            </a:r>
            <a:r>
              <a:rPr lang="en-IN" altLang="pt-BR" sz="2000" kern="0" dirty="0">
                <a:latin typeface="Times New Roman" panose="02020603050405020304" pitchFamily="18" charset="0"/>
                <a:sym typeface="+mn-ea"/>
              </a:rPr>
              <a:t>“</a:t>
            </a:r>
            <a:r>
              <a:rPr lang="pt-BR" sz="2000" kern="0" dirty="0">
                <a:latin typeface="Times New Roman" panose="02020603050405020304" pitchFamily="18" charset="0"/>
                <a:sym typeface="+mn-ea"/>
              </a:rPr>
              <a:t> https://datasetsearch.research.google.com/</a:t>
            </a:r>
            <a:r>
              <a:rPr lang="en-IN" altLang="pt-BR" sz="2000" kern="0" dirty="0">
                <a:latin typeface="Times New Roman" panose="02020603050405020304" pitchFamily="18" charset="0"/>
                <a:sym typeface="+mn-ea"/>
              </a:rPr>
              <a:t>”</a:t>
            </a:r>
            <a:endParaRPr lang="en-IN" sz="2000" kern="0" dirty="0">
              <a:latin typeface="Times New Roman" panose="02020603050405020304" pitchFamily="18" charset="0"/>
            </a:endParaRPr>
          </a:p>
          <a:p>
            <a:pPr marL="0" indent="0">
              <a:buNone/>
            </a:pPr>
            <a:endParaRPr lang="en-IN" sz="2000" dirty="0"/>
          </a:p>
          <a:p>
            <a:pPr algn="just" fontAlgn="base"/>
            <a:endParaRPr lang="en-US" sz="20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18309" y="365126"/>
            <a:ext cx="10735491" cy="1211126"/>
          </a:xfrm>
        </p:spPr>
        <p:txBody>
          <a:bodyPr>
            <a:normAutofit/>
          </a:bodyPr>
          <a:lstStyle/>
          <a:p>
            <a:r>
              <a:rPr lang="en-IN" sz="3200" b="1" dirty="0">
                <a:gradFill>
                  <a:gsLst>
                    <a:gs pos="0">
                      <a:srgbClr val="7B32B2"/>
                    </a:gs>
                    <a:gs pos="100000">
                      <a:srgbClr val="401A5D"/>
                    </a:gs>
                  </a:gsLst>
                  <a:lin scaled="0"/>
                </a:gradFill>
                <a:latin typeface="Times New Roman" panose="02020603050405020304" pitchFamily="18" charset="0"/>
                <a:cs typeface="Times New Roman" panose="02020603050405020304" pitchFamily="18" charset="0"/>
              </a:rPr>
              <a:t>SOFTWARE AND HARDWARE REQUIREMENTS</a:t>
            </a:r>
            <a:endParaRPr lang="en-IN" sz="3200" b="1" dirty="0">
              <a:gradFill>
                <a:gsLst>
                  <a:gs pos="0">
                    <a:srgbClr val="7B32B2"/>
                  </a:gs>
                  <a:gs pos="100000">
                    <a:srgbClr val="401A5D"/>
                  </a:gs>
                </a:gsLst>
                <a:lin scaled="0"/>
              </a:gradFill>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838200" y="1492898"/>
            <a:ext cx="9406811" cy="5066522"/>
          </a:xfrm>
        </p:spPr>
        <p:txBody>
          <a:bodyPr>
            <a:normAutofit fontScale="90000" lnSpcReduction="10000"/>
          </a:bodyPr>
          <a:lstStyle/>
          <a:p>
            <a:pPr marL="0" indent="0">
              <a:buNone/>
            </a:pPr>
            <a:r>
              <a:rPr lang="en-US" b="1" u="sng" dirty="0">
                <a:sym typeface="+mn-ea"/>
              </a:rPr>
              <a:t>SOFTWARE REQUIREMENTS:</a:t>
            </a:r>
            <a:endParaRPr lang="en-US" b="1" u="sng" dirty="0"/>
          </a:p>
          <a:p>
            <a:r>
              <a:rPr lang="en-US" dirty="0">
                <a:latin typeface="Calibri" panose="020F0502020204030204" charset="0"/>
                <a:ea typeface="Calibri" panose="020F0502020204030204" charset="0"/>
                <a:cs typeface="Calibri" panose="020F0502020204030204" charset="0"/>
                <a:sym typeface="+mn-ea"/>
              </a:rPr>
              <a:t>Programming language – Python (Version-3.</a:t>
            </a:r>
            <a:r>
              <a:rPr lang="en-IN" altLang="en-US" dirty="0">
                <a:latin typeface="Calibri" panose="020F0502020204030204" charset="0"/>
                <a:ea typeface="Calibri" panose="020F0502020204030204" charset="0"/>
                <a:cs typeface="Calibri" panose="020F0502020204030204" charset="0"/>
                <a:sym typeface="+mn-ea"/>
              </a:rPr>
              <a:t>10.</a:t>
            </a:r>
            <a:r>
              <a:rPr lang="en-US" dirty="0">
                <a:latin typeface="Calibri" panose="020F0502020204030204" charset="0"/>
                <a:ea typeface="Calibri" panose="020F0502020204030204" charset="0"/>
                <a:cs typeface="Calibri" panose="020F0502020204030204" charset="0"/>
                <a:sym typeface="+mn-ea"/>
              </a:rPr>
              <a:t>11)</a:t>
            </a:r>
            <a:endParaRPr lang="en-US" dirty="0">
              <a:latin typeface="Calibri" panose="020F0502020204030204" charset="0"/>
              <a:ea typeface="Calibri" panose="020F0502020204030204" charset="0"/>
              <a:cs typeface="Calibri" panose="020F0502020204030204" charset="0"/>
              <a:sym typeface="+mn-ea"/>
            </a:endParaRPr>
          </a:p>
          <a:p>
            <a:r>
              <a:rPr lang="en-US" dirty="0">
                <a:latin typeface="Calibri" panose="020F0502020204030204" charset="0"/>
                <a:ea typeface="Calibri" panose="020F0502020204030204" charset="0"/>
                <a:cs typeface="Calibri" panose="020F0502020204030204" charset="0"/>
                <a:sym typeface="+mn-ea"/>
              </a:rPr>
              <a:t>Machine Learning Framework – Scikit Learn</a:t>
            </a:r>
            <a:endParaRPr lang="en-US" dirty="0">
              <a:latin typeface="Calibri" panose="020F0502020204030204" charset="0"/>
              <a:ea typeface="Calibri" panose="020F0502020204030204" charset="0"/>
              <a:cs typeface="Calibri" panose="020F0502020204030204" charset="0"/>
              <a:sym typeface="+mn-ea"/>
            </a:endParaRPr>
          </a:p>
          <a:p>
            <a:r>
              <a:rPr lang="en-US" dirty="0">
                <a:latin typeface="Calibri" panose="020F0502020204030204" charset="0"/>
                <a:ea typeface="Calibri" panose="020F0502020204030204" charset="0"/>
                <a:cs typeface="Calibri" panose="020F0502020204030204" charset="0"/>
                <a:sym typeface="+mn-ea"/>
              </a:rPr>
              <a:t>Libraries – Pandas, </a:t>
            </a:r>
            <a:r>
              <a:rPr lang="en-US" dirty="0" err="1">
                <a:latin typeface="Calibri" panose="020F0502020204030204" charset="0"/>
                <a:ea typeface="Calibri" panose="020F0502020204030204" charset="0"/>
                <a:cs typeface="Calibri" panose="020F0502020204030204" charset="0"/>
                <a:sym typeface="+mn-ea"/>
              </a:rPr>
              <a:t>Matplotlib</a:t>
            </a:r>
            <a:r>
              <a:rPr lang="en-IN" altLang="en-US" dirty="0" err="1">
                <a:latin typeface="Calibri" panose="020F0502020204030204" charset="0"/>
                <a:ea typeface="Calibri" panose="020F0502020204030204" charset="0"/>
                <a:cs typeface="Calibri" panose="020F0502020204030204" charset="0"/>
                <a:sym typeface="+mn-ea"/>
              </a:rPr>
              <a:t>, Streamlit</a:t>
            </a:r>
            <a:endParaRPr lang="en-US" dirty="0">
              <a:latin typeface="Calibri" panose="020F0502020204030204" charset="0"/>
              <a:ea typeface="Calibri" panose="020F0502020204030204" charset="0"/>
              <a:cs typeface="Calibri" panose="020F0502020204030204" charset="0"/>
            </a:endParaRPr>
          </a:p>
          <a:p>
            <a:r>
              <a:rPr lang="en-US" dirty="0">
                <a:latin typeface="Calibri" panose="020F0502020204030204" charset="0"/>
                <a:ea typeface="Calibri" panose="020F0502020204030204" charset="0"/>
                <a:cs typeface="Calibri" panose="020F0502020204030204" charset="0"/>
                <a:sym typeface="+mn-ea"/>
              </a:rPr>
              <a:t>Development Environment – </a:t>
            </a:r>
            <a:r>
              <a:rPr lang="en-IN" altLang="en-US" dirty="0">
                <a:latin typeface="Calibri" panose="020F0502020204030204" charset="0"/>
                <a:ea typeface="Calibri" panose="020F0502020204030204" charset="0"/>
                <a:cs typeface="Calibri" panose="020F0502020204030204" charset="0"/>
                <a:sym typeface="+mn-ea"/>
              </a:rPr>
              <a:t>Google collabaratory and VSCode</a:t>
            </a:r>
            <a:endParaRPr lang="en-US" dirty="0">
              <a:latin typeface="Calibri" panose="020F0502020204030204" charset="0"/>
              <a:ea typeface="Calibri" panose="020F0502020204030204" charset="0"/>
              <a:cs typeface="Calibri" panose="020F0502020204030204" charset="0"/>
              <a:sym typeface="+mn-ea"/>
            </a:endParaRPr>
          </a:p>
          <a:p>
            <a:pPr marL="0" indent="0">
              <a:buNone/>
            </a:pPr>
            <a:endParaRPr lang="en-US" dirty="0">
              <a:latin typeface="Calibri" panose="020F0502020204030204" charset="0"/>
              <a:ea typeface="Calibri" panose="020F0502020204030204" charset="0"/>
              <a:cs typeface="Calibri" panose="020F0502020204030204" charset="0"/>
            </a:endParaRPr>
          </a:p>
          <a:p>
            <a:pPr marL="0" indent="0">
              <a:buNone/>
            </a:pPr>
            <a:r>
              <a:rPr lang="en-US" b="1" u="sng" dirty="0">
                <a:latin typeface="Calibri" panose="020F0502020204030204" charset="0"/>
                <a:ea typeface="Calibri" panose="020F0502020204030204" charset="0"/>
                <a:cs typeface="Calibri" panose="020F0502020204030204" charset="0"/>
                <a:sym typeface="+mn-ea"/>
              </a:rPr>
              <a:t>HARDWARE REQUIREMENTS:</a:t>
            </a:r>
            <a:endParaRPr lang="en-US" b="1" u="sng" dirty="0">
              <a:latin typeface="Calibri" panose="020F0502020204030204" charset="0"/>
              <a:ea typeface="Calibri" panose="020F0502020204030204" charset="0"/>
              <a:cs typeface="Calibri" panose="020F0502020204030204" charset="0"/>
            </a:endParaRPr>
          </a:p>
          <a:p>
            <a:r>
              <a:rPr lang="en-US" dirty="0">
                <a:latin typeface="Calibri" panose="020F0502020204030204" charset="0"/>
                <a:ea typeface="Calibri" panose="020F0502020204030204" charset="0"/>
                <a:cs typeface="Calibri" panose="020F0502020204030204" charset="0"/>
                <a:sym typeface="+mn-ea"/>
              </a:rPr>
              <a:t>Processor – </a:t>
            </a:r>
            <a:r>
              <a:rPr lang="en-US" dirty="0" err="1">
                <a:latin typeface="Calibri" panose="020F0502020204030204" charset="0"/>
                <a:ea typeface="Calibri" panose="020F0502020204030204" charset="0"/>
                <a:cs typeface="Calibri" panose="020F0502020204030204" charset="0"/>
                <a:sym typeface="+mn-ea"/>
              </a:rPr>
              <a:t>intel</a:t>
            </a:r>
            <a:r>
              <a:rPr lang="en-US" dirty="0">
                <a:latin typeface="Calibri" panose="020F0502020204030204" charset="0"/>
                <a:ea typeface="Calibri" panose="020F0502020204030204" charset="0"/>
                <a:cs typeface="Calibri" panose="020F0502020204030204" charset="0"/>
                <a:sym typeface="+mn-ea"/>
              </a:rPr>
              <a:t> core i3 or above</a:t>
            </a:r>
            <a:endParaRPr lang="en-US" dirty="0">
              <a:latin typeface="Calibri" panose="020F0502020204030204" charset="0"/>
              <a:ea typeface="Calibri" panose="020F0502020204030204" charset="0"/>
              <a:cs typeface="Calibri" panose="020F0502020204030204" charset="0"/>
            </a:endParaRPr>
          </a:p>
          <a:p>
            <a:r>
              <a:rPr lang="en-US" dirty="0">
                <a:latin typeface="Calibri" panose="020F0502020204030204" charset="0"/>
                <a:ea typeface="Calibri" panose="020F0502020204030204" charset="0"/>
                <a:cs typeface="Calibri" panose="020F0502020204030204" charset="0"/>
                <a:sym typeface="+mn-ea"/>
              </a:rPr>
              <a:t>Memory- </a:t>
            </a:r>
            <a:r>
              <a:rPr lang="en-US" dirty="0" err="1">
                <a:latin typeface="Calibri" panose="020F0502020204030204" charset="0"/>
                <a:ea typeface="Calibri" panose="020F0502020204030204" charset="0"/>
                <a:cs typeface="Calibri" panose="020F0502020204030204" charset="0"/>
                <a:sym typeface="+mn-ea"/>
              </a:rPr>
              <a:t>Atleast</a:t>
            </a:r>
            <a:r>
              <a:rPr lang="en-US" dirty="0">
                <a:latin typeface="Calibri" panose="020F0502020204030204" charset="0"/>
                <a:ea typeface="Calibri" panose="020F0502020204030204" charset="0"/>
                <a:cs typeface="Calibri" panose="020F0502020204030204" charset="0"/>
                <a:sym typeface="+mn-ea"/>
              </a:rPr>
              <a:t> 8GB RAM</a:t>
            </a:r>
            <a:endParaRPr lang="en-US" dirty="0">
              <a:latin typeface="Calibri" panose="020F0502020204030204" charset="0"/>
              <a:ea typeface="Calibri" panose="020F0502020204030204" charset="0"/>
              <a:cs typeface="Calibri" panose="020F0502020204030204" charset="0"/>
            </a:endParaRPr>
          </a:p>
          <a:p>
            <a:r>
              <a:rPr lang="en-US" dirty="0">
                <a:latin typeface="Calibri" panose="020F0502020204030204" charset="0"/>
                <a:ea typeface="Calibri" panose="020F0502020204030204" charset="0"/>
                <a:cs typeface="Calibri" panose="020F0502020204030204" charset="0"/>
                <a:sym typeface="+mn-ea"/>
              </a:rPr>
              <a:t>Storage – 256 GB SSD or more</a:t>
            </a:r>
            <a:endParaRPr lang="en-US" dirty="0">
              <a:latin typeface="Calibri" panose="020F0502020204030204" charset="0"/>
              <a:ea typeface="Calibri" panose="020F0502020204030204" charset="0"/>
              <a:cs typeface="Calibri" panose="020F0502020204030204" charset="0"/>
            </a:endParaRPr>
          </a:p>
          <a:p>
            <a:r>
              <a:rPr lang="en-US" dirty="0">
                <a:latin typeface="Calibri" panose="020F0502020204030204" charset="0"/>
                <a:ea typeface="Calibri" panose="020F0502020204030204" charset="0"/>
                <a:cs typeface="Calibri" panose="020F0502020204030204" charset="0"/>
                <a:sym typeface="+mn-ea"/>
              </a:rPr>
              <a:t>Stable Internet Connectivity</a:t>
            </a:r>
            <a:endParaRPr lang="en-US" dirty="0">
              <a:latin typeface="Calibri" panose="020F0502020204030204" charset="0"/>
              <a:ea typeface="Calibri" panose="020F0502020204030204" charset="0"/>
              <a:cs typeface="Calibri" panose="020F0502020204030204" charset="0"/>
            </a:endParaRPr>
          </a:p>
          <a:p>
            <a:pPr marL="0" indent="0">
              <a:buNone/>
            </a:pP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347085" y="588645"/>
            <a:ext cx="4612005" cy="460375"/>
          </a:xfrm>
          <a:prstGeom prst="rect">
            <a:avLst/>
          </a:prstGeom>
          <a:noFill/>
        </p:spPr>
        <p:txBody>
          <a:bodyPr wrap="square" rtlCol="0">
            <a:spAutoFit/>
          </a:bodyPr>
          <a:p>
            <a:pPr lvl="0" algn="ctr">
              <a:buClrTx/>
              <a:buSzTx/>
              <a:buFontTx/>
            </a:pPr>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rPr>
              <a:t>CONCLU</a:t>
            </a:r>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rPr>
              <a:t>S</a:t>
            </a:r>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rPr>
              <a:t>ION AND FUTURE WORK</a:t>
            </a:r>
            <a:endPar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sym typeface="+mn-ea"/>
            </a:endParaRPr>
          </a:p>
        </p:txBody>
      </p:sp>
      <p:sp>
        <p:nvSpPr>
          <p:cNvPr id="5" name="Text Box 4"/>
          <p:cNvSpPr txBox="1"/>
          <p:nvPr/>
        </p:nvSpPr>
        <p:spPr>
          <a:xfrm>
            <a:off x="1379220" y="1986915"/>
            <a:ext cx="9454515" cy="3589020"/>
          </a:xfrm>
          <a:prstGeom prst="rect">
            <a:avLst/>
          </a:prstGeom>
          <a:noFill/>
        </p:spPr>
        <p:txBody>
          <a:bodyPr wrap="square" rtlCol="0">
            <a:noAutofit/>
          </a:bodyPr>
          <a:p>
            <a:pPr marL="285750" indent="-285750" algn="just">
              <a:buFont typeface="Wingdings" panose="05000000000000000000" charset="0"/>
              <a:buChar char="v"/>
            </a:pPr>
            <a:r>
              <a:rPr lang="en-US"/>
              <a:t> </a:t>
            </a:r>
            <a:r>
              <a:rPr lang="en-IN" altLang="en-US" sz="2000"/>
              <a:t>In </a:t>
            </a:r>
            <a:r>
              <a:rPr lang="en-US" sz="2000"/>
              <a:t>our project</a:t>
            </a:r>
            <a:r>
              <a:rPr lang="en-IN" altLang="en-US" sz="2000"/>
              <a:t>, the utilization of the machine learning  algorithms and the analysis of relevant medical data, we were able to develop a predictive model that demonstrates promising accuracy in forecasting heart stroke occurrences among diabetic individuals.</a:t>
            </a:r>
            <a:endParaRPr lang="en-IN" altLang="en-US" sz="2000"/>
          </a:p>
          <a:p>
            <a:pPr marL="285750" indent="-285750" algn="just">
              <a:buFont typeface="Wingdings" panose="05000000000000000000" charset="0"/>
              <a:buChar char="v"/>
            </a:pPr>
            <a:endParaRPr lang="en-IN" altLang="en-US" sz="2000"/>
          </a:p>
          <a:p>
            <a:pPr marL="285750" indent="-285750" algn="just">
              <a:buFont typeface="Wingdings" panose="05000000000000000000" charset="0"/>
              <a:buChar char="v"/>
            </a:pPr>
            <a:r>
              <a:rPr lang="en-IN" altLang="en-US" sz="2000"/>
              <a:t> Additionally, the integration of the Streamlit library facilitated the creation of a user-friendly web interface, enhancing accessibility and usability for both healthcare professionals and patients.</a:t>
            </a:r>
            <a:endParaRPr lang="en-IN" altLang="en-US" sz="2000"/>
          </a:p>
          <a:p>
            <a:pPr marL="285750" indent="-285750" algn="just">
              <a:buFont typeface="Wingdings" panose="05000000000000000000" charset="0"/>
              <a:buChar char="v"/>
            </a:pPr>
            <a:endParaRPr lang="en-IN" altLang="en-US" sz="2000"/>
          </a:p>
          <a:p>
            <a:pPr marL="285750" indent="-285750" algn="just">
              <a:buFont typeface="Wingdings" panose="05000000000000000000" charset="0"/>
              <a:buChar char="v"/>
            </a:pPr>
            <a:r>
              <a:rPr lang="en-IN" altLang="en-US" sz="2000"/>
              <a:t> This project underscores the potential of machine learning in healthcare applications, offering a valuable tool for early detection and prevention of cardiovascular complications in diabetic populations. </a:t>
            </a:r>
            <a:endParaRPr lang="en-IN" altLang="en-US" sz="2000"/>
          </a:p>
          <a:p>
            <a:pPr marL="285750" indent="-285750" algn="just">
              <a:buFont typeface="Wingdings" panose="05000000000000000000" charset="0"/>
              <a:buChar char="v"/>
            </a:pPr>
            <a:endParaRPr lang="en-IN" altLang="en-US" sz="2000"/>
          </a:p>
          <a:p>
            <a:pPr marL="285750" indent="-285750" algn="just">
              <a:buFont typeface="Wingdings" panose="05000000000000000000" charset="0"/>
              <a:buChar char="v"/>
            </a:pPr>
            <a:endParaRPr lang="en-IN" altLang="en-US" sz="2000"/>
          </a:p>
          <a:p>
            <a:pPr marL="285750" indent="-285750" algn="just">
              <a:buFont typeface="Wingdings" panose="05000000000000000000" charset="0"/>
              <a:buChar char="v"/>
            </a:pPr>
            <a:endParaRPr lang="en-IN" altLang="en-US" sz="2000"/>
          </a:p>
        </p:txBody>
      </p:sp>
      <p:sp>
        <p:nvSpPr>
          <p:cNvPr id="6" name="Text Box 5"/>
          <p:cNvSpPr txBox="1"/>
          <p:nvPr/>
        </p:nvSpPr>
        <p:spPr>
          <a:xfrm>
            <a:off x="1523365" y="1369060"/>
            <a:ext cx="4064000" cy="460375"/>
          </a:xfrm>
          <a:prstGeom prst="rect">
            <a:avLst/>
          </a:prstGeom>
          <a:noFill/>
        </p:spPr>
        <p:txBody>
          <a:bodyPr wrap="square" rtlCol="0">
            <a:spAutoFit/>
          </a:bodyPr>
          <a:p>
            <a:r>
              <a:rPr lang="en-IN" altLang="en-US" sz="2400" dirty="0">
                <a:gradFill>
                  <a:gsLst>
                    <a:gs pos="0">
                      <a:srgbClr val="7B32B2"/>
                    </a:gs>
                    <a:gs pos="100000">
                      <a:srgbClr val="401A5D"/>
                    </a:gs>
                  </a:gsLst>
                  <a:lin scaled="0"/>
                </a:gradFill>
                <a:latin typeface="Calibri Light" panose="020F0302020204030204" charset="0"/>
                <a:cs typeface="Calibri Light" panose="020F0302020204030204" charset="0"/>
              </a:rPr>
              <a:t>CONCLUSION </a:t>
            </a:r>
            <a:r>
              <a:rPr lang="en-IN" altLang="en-US" sz="2400" b="1"/>
              <a:t>:</a:t>
            </a:r>
            <a:r>
              <a:rPr lang="en-IN" altLang="en-US"/>
              <a:t>  </a:t>
            </a:r>
            <a:endParaRPr lang="en-I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31240" y="1117600"/>
            <a:ext cx="4064000" cy="460375"/>
          </a:xfrm>
          <a:prstGeom prst="rect">
            <a:avLst/>
          </a:prstGeom>
          <a:noFill/>
        </p:spPr>
        <p:txBody>
          <a:bodyPr wrap="square" rtlCol="0">
            <a:spAutoFit/>
          </a:bodyPr>
          <a:p>
            <a:r>
              <a:rPr lang="en-IN" altLang="en-US" sz="2000" b="1"/>
              <a:t>     </a:t>
            </a:r>
            <a:r>
              <a:rPr lang="en-IN" altLang="en-US" sz="2400" dirty="0">
                <a:gradFill>
                  <a:gsLst>
                    <a:gs pos="0">
                      <a:srgbClr val="7B32B2"/>
                    </a:gs>
                    <a:gs pos="100000">
                      <a:srgbClr val="401A5D"/>
                    </a:gs>
                  </a:gsLst>
                  <a:lin scaled="0"/>
                </a:gradFill>
                <a:latin typeface="Calibri Light" panose="020F0302020204030204" charset="0"/>
                <a:cs typeface="Calibri Light" panose="020F0302020204030204" charset="0"/>
              </a:rPr>
              <a:t>FUTURE SCOPE</a:t>
            </a:r>
            <a:r>
              <a:rPr lang="en-IN" altLang="en-US" sz="2000" b="1"/>
              <a:t> :</a:t>
            </a:r>
            <a:endParaRPr lang="en-IN" altLang="en-US" sz="2000" b="1"/>
          </a:p>
        </p:txBody>
      </p:sp>
      <p:sp>
        <p:nvSpPr>
          <p:cNvPr id="3" name="Text Box 2"/>
          <p:cNvSpPr txBox="1"/>
          <p:nvPr/>
        </p:nvSpPr>
        <p:spPr>
          <a:xfrm>
            <a:off x="1118870" y="1900555"/>
            <a:ext cx="9675495" cy="3905885"/>
          </a:xfrm>
          <a:prstGeom prst="rect">
            <a:avLst/>
          </a:prstGeom>
          <a:noFill/>
        </p:spPr>
        <p:txBody>
          <a:bodyPr wrap="square" rtlCol="0">
            <a:noAutofit/>
          </a:bodyPr>
          <a:p>
            <a:pPr marL="285750" indent="-285750" algn="just">
              <a:buFont typeface="Wingdings" panose="05000000000000000000" charset="0"/>
              <a:buChar char="v"/>
            </a:pPr>
            <a:r>
              <a:rPr lang="en-US"/>
              <a:t>Integrating data from IoT devices and wearable sensors, such as continuous glucose monitors or fitness trackers, could provide real-time physiological data for more accurate and personalized predictions. This would require the development of robust data processing pipelines and integration frameworks.</a:t>
            </a:r>
            <a:endParaRPr lang="en-US"/>
          </a:p>
          <a:p>
            <a:pPr marL="285750" indent="-285750" algn="just">
              <a:buFont typeface="Wingdings" panose="05000000000000000000" charset="0"/>
              <a:buChar char="v"/>
            </a:pPr>
            <a:endParaRPr lang="en-US"/>
          </a:p>
          <a:p>
            <a:pPr marL="285750" indent="-285750" algn="just">
              <a:buFont typeface="Wingdings" panose="05000000000000000000" charset="0"/>
              <a:buChar char="v"/>
            </a:pPr>
            <a:r>
              <a:rPr lang="en-IN" altLang="en-US"/>
              <a:t>Exaplainable AI(XAI): </a:t>
            </a:r>
            <a:r>
              <a:rPr lang="en-US"/>
              <a:t>Incorporating techniques for explainable AI could enhance the interpretability of the predictive model, providing insights into the factors driving the predictions and facilitating trust and acceptance among healthcare professionals and patients.</a:t>
            </a:r>
            <a:endParaRPr lang="en-US"/>
          </a:p>
          <a:p>
            <a:pPr marL="285750" indent="-285750" algn="just">
              <a:buFont typeface="Wingdings" panose="05000000000000000000" charset="0"/>
              <a:buChar char="v"/>
            </a:pPr>
            <a:endParaRPr lang="en-US"/>
          </a:p>
          <a:p>
            <a:pPr marL="285750" indent="-285750" algn="just">
              <a:buFont typeface="Wingdings" panose="05000000000000000000" charset="0"/>
              <a:buChar char="v"/>
            </a:pPr>
            <a:r>
              <a:rPr lang="en-US"/>
              <a:t> Integrating the predictive model into telemedicine platforms and remote monitoring systems could enable proactive interventions and personalized care for diabetic patients at risk of heart stroke. This would involve the integration of real-time prediction capabilities into existing healthcare IT infrastructure.</a:t>
            </a:r>
            <a:endParaRPr lang="en-US"/>
          </a:p>
          <a:p>
            <a:pPr marL="285750" indent="-285750" algn="just">
              <a:buFont typeface="Wingdings" panose="05000000000000000000" charset="0"/>
              <a:buChar char="v"/>
            </a:pPr>
            <a:endParaRPr lang="en-US"/>
          </a:p>
          <a:p>
            <a:pPr marL="285750" indent="-285750" algn="just">
              <a:buFont typeface="Wingdings" panose="05000000000000000000" charset="0"/>
              <a:buChar char="v"/>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2435" y="967740"/>
            <a:ext cx="11547475" cy="5587365"/>
          </a:xfrm>
          <a:prstGeom prst="rect">
            <a:avLst/>
          </a:prstGeom>
          <a:noFill/>
        </p:spPr>
        <p:txBody>
          <a:bodyPr wrap="square" rtlCol="0">
            <a:noAutofit/>
          </a:bodyPr>
          <a:lstStyle/>
          <a:p>
            <a:pPr marL="342900" indent="-342900" algn="just">
              <a:lnSpc>
                <a:spcPct val="90000"/>
              </a:lnSpc>
              <a:spcBef>
                <a:spcPts val="1000"/>
              </a:spcBef>
              <a:buFont typeface="Arial" panose="020B0604020202020204" pitchFamily="34" charset="0"/>
              <a:buChar char="•"/>
            </a:pPr>
            <a:r>
              <a:rPr lang="en-IN" altLang="en-US" sz="2000" kern="0" dirty="0">
                <a:latin typeface="Times New Roman" panose="02020603050405020304" pitchFamily="18" charset="0"/>
                <a:sym typeface="+mn-ea"/>
              </a:rPr>
              <a:t>[1] </a:t>
            </a:r>
            <a:r>
              <a:rPr lang="en-US" sz="2000" kern="0" dirty="0">
                <a:latin typeface="Times New Roman" panose="02020603050405020304" pitchFamily="18" charset="0"/>
                <a:sym typeface="+mn-ea"/>
              </a:rPr>
              <a:t>Diabetes mellitus early stage risk prediction using machine learning algorithms DO</a:t>
            </a:r>
            <a:r>
              <a:rPr lang="en-IN" sz="2000" kern="0" dirty="0">
                <a:latin typeface="Times New Roman" panose="02020603050405020304" pitchFamily="18" charset="0"/>
                <a:sym typeface="+mn-ea"/>
              </a:rPr>
              <a:t>I: 10.1109/ICNAS53565.2021.9628955</a:t>
            </a:r>
            <a:endParaRPr lang="en-IN" sz="2000" kern="0" dirty="0">
              <a:latin typeface="Times New Roman" panose="02020603050405020304" pitchFamily="18" charset="0"/>
            </a:endParaRPr>
          </a:p>
          <a:p>
            <a:pPr marL="342900" indent="-342900" algn="just">
              <a:lnSpc>
                <a:spcPct val="90000"/>
              </a:lnSpc>
              <a:spcBef>
                <a:spcPts val="1000"/>
              </a:spcBef>
              <a:buFont typeface="Arial" panose="020B0604020202020204" pitchFamily="34" charset="0"/>
              <a:buChar char="•"/>
            </a:pPr>
            <a:r>
              <a:rPr lang="en-IN" sz="2000" kern="0" dirty="0">
                <a:latin typeface="Times New Roman" panose="02020603050405020304" pitchFamily="18" charset="0"/>
                <a:sym typeface="+mn-ea"/>
              </a:rPr>
              <a:t>[2] D. Sisodia and D. S. Sisodia, ‘Prediction of diabetes using classification algorithms’, Procedia computer science, vol. 132, pp.1578–1585, 2018</a:t>
            </a:r>
            <a:endParaRPr lang="en-IN" sz="2000" kern="0" dirty="0">
              <a:latin typeface="Times New Roman" panose="02020603050405020304" pitchFamily="18" charset="0"/>
            </a:endParaRPr>
          </a:p>
          <a:p>
            <a:pPr marL="342900" indent="-342900" algn="just">
              <a:lnSpc>
                <a:spcPct val="90000"/>
              </a:lnSpc>
              <a:spcBef>
                <a:spcPts val="1000"/>
              </a:spcBef>
              <a:buFont typeface="Arial" panose="020B0604020202020204" pitchFamily="34" charset="0"/>
              <a:buChar char="•"/>
            </a:pPr>
            <a:r>
              <a:rPr lang="en-IN" sz="2000" kern="0" dirty="0">
                <a:latin typeface="Times New Roman" panose="02020603050405020304" pitchFamily="18" charset="0"/>
                <a:sym typeface="+mn-ea"/>
              </a:rPr>
              <a:t>[3] Q. Wang, W. Cao, J. Guo, J. Ren, Y. Cheng, and D. N. Davis, “DMP_MI: An effective diabetes mellitus classification algorithm on imbalanced data with missing values,” IEEE Access, vol. 7, pp. 102232–102238, 2019, </a:t>
            </a:r>
            <a:r>
              <a:rPr lang="en-IN" sz="2000" kern="0" dirty="0" err="1">
                <a:latin typeface="Times New Roman" panose="02020603050405020304" pitchFamily="18" charset="0"/>
                <a:sym typeface="+mn-ea"/>
              </a:rPr>
              <a:t>doi</a:t>
            </a:r>
            <a:r>
              <a:rPr lang="en-IN" sz="2000" kern="0" dirty="0">
                <a:latin typeface="Times New Roman" panose="02020603050405020304" pitchFamily="18" charset="0"/>
                <a:sym typeface="+mn-ea"/>
              </a:rPr>
              <a:t>: 10.1109/ACCESS.2019.2929866</a:t>
            </a:r>
            <a:r>
              <a:rPr lang="en-IN" sz="2000" dirty="0">
                <a:solidFill>
                  <a:srgbClr val="000000"/>
                </a:solidFill>
                <a:effectLst/>
                <a:latin typeface="Times New Roman" panose="02020603050405020304" pitchFamily="18" charset="0"/>
                <a:sym typeface="+mn-ea"/>
              </a:rPr>
              <a:t>. </a:t>
            </a:r>
            <a:endParaRPr lang="en-IN" sz="2000" dirty="0">
              <a:solidFill>
                <a:srgbClr val="000000"/>
              </a:solidFill>
              <a:effectLst/>
              <a:latin typeface="Times New Roman" panose="02020603050405020304" pitchFamily="18" charset="0"/>
            </a:endParaRPr>
          </a:p>
          <a:p>
            <a:pPr marL="342900" indent="-342900" algn="just">
              <a:lnSpc>
                <a:spcPct val="90000"/>
              </a:lnSpc>
              <a:spcBef>
                <a:spcPts val="1000"/>
              </a:spcBef>
              <a:buFont typeface="Arial" panose="020B0604020202020204" pitchFamily="34" charset="0"/>
              <a:buChar char="•"/>
            </a:pPr>
            <a:r>
              <a:rPr lang="en-IN" altLang="en-US" sz="2000" kern="0" dirty="0">
                <a:latin typeface="Times New Roman" panose="02020603050405020304" pitchFamily="18" charset="0"/>
                <a:sym typeface="+mn-ea"/>
              </a:rPr>
              <a:t>[4]  </a:t>
            </a:r>
            <a:r>
              <a:rPr lang="en-US" sz="2000" kern="0" dirty="0">
                <a:latin typeface="Times New Roman" panose="02020603050405020304" pitchFamily="18" charset="0"/>
                <a:sym typeface="+mn-ea"/>
              </a:rPr>
              <a:t>N. Sneha and T. </a:t>
            </a:r>
            <a:r>
              <a:rPr lang="en-US" sz="2000" kern="0" dirty="0" err="1">
                <a:latin typeface="Times New Roman" panose="02020603050405020304" pitchFamily="18" charset="0"/>
                <a:sym typeface="+mn-ea"/>
              </a:rPr>
              <a:t>Gangil</a:t>
            </a:r>
            <a:r>
              <a:rPr lang="en-US" sz="2000" kern="0" dirty="0">
                <a:latin typeface="Times New Roman" panose="02020603050405020304" pitchFamily="18" charset="0"/>
                <a:sym typeface="+mn-ea"/>
              </a:rPr>
              <a:t>, “Analysis of diabetes mellitus for early prediction using optimal features selection,” J. Big Data, vol. 6, no. 1, 2019, </a:t>
            </a:r>
            <a:r>
              <a:rPr lang="en-US" sz="2000" kern="0" dirty="0" err="1">
                <a:latin typeface="Times New Roman" panose="02020603050405020304" pitchFamily="18" charset="0"/>
                <a:sym typeface="+mn-ea"/>
              </a:rPr>
              <a:t>doi</a:t>
            </a:r>
            <a:r>
              <a:rPr lang="en-US" sz="2000" kern="0" dirty="0">
                <a:latin typeface="Times New Roman" panose="02020603050405020304" pitchFamily="18" charset="0"/>
                <a:sym typeface="+mn-ea"/>
              </a:rPr>
              <a:t>: 10.1186/s40537-019-0175-6. </a:t>
            </a:r>
            <a:endParaRPr lang="en-US" sz="2000" kern="0" dirty="0">
              <a:latin typeface="Times New Roman" panose="02020603050405020304" pitchFamily="18" charset="0"/>
              <a:sym typeface="+mn-ea"/>
            </a:endParaRPr>
          </a:p>
          <a:p>
            <a:pPr marL="342900" indent="-342900" algn="just">
              <a:lnSpc>
                <a:spcPct val="90000"/>
              </a:lnSpc>
              <a:spcBef>
                <a:spcPts val="1000"/>
              </a:spcBef>
              <a:buFont typeface="Arial" panose="020B0604020202020204" pitchFamily="34" charset="0"/>
              <a:buChar char="•"/>
            </a:pPr>
            <a:r>
              <a:rPr lang="en-IN" altLang="en-US" sz="2000" kern="0" dirty="0">
                <a:sym typeface="+mn-ea"/>
              </a:rPr>
              <a:t>[5] </a:t>
            </a:r>
            <a:r>
              <a:rPr lang="en-US" sz="2000" kern="0" dirty="0">
                <a:sym typeface="+mn-ea"/>
              </a:rPr>
              <a:t>M. Rout and A. Kaur, “Prediction of Diabetes Risk based on Machine Learning Techniques,” Proc. Int. Conf. </a:t>
            </a:r>
            <a:r>
              <a:rPr lang="en-US" sz="2000" kern="0" dirty="0" err="1">
                <a:sym typeface="+mn-ea"/>
              </a:rPr>
              <a:t>Intell</a:t>
            </a:r>
            <a:r>
              <a:rPr lang="en-US" sz="2000" kern="0" dirty="0">
                <a:sym typeface="+mn-ea"/>
              </a:rPr>
              <a:t>. Eng. </a:t>
            </a:r>
            <a:r>
              <a:rPr lang="en-US" sz="2000" kern="0" dirty="0" err="1">
                <a:sym typeface="+mn-ea"/>
              </a:rPr>
              <a:t>Manag</a:t>
            </a:r>
            <a:r>
              <a:rPr lang="en-US" sz="2000" kern="0" dirty="0">
                <a:sym typeface="+mn-ea"/>
              </a:rPr>
              <a:t>. ICIEM 2020, pp. 246–251, 2020, </a:t>
            </a:r>
            <a:r>
              <a:rPr lang="en-US" sz="2000" kern="0" dirty="0" err="1">
                <a:sym typeface="+mn-ea"/>
              </a:rPr>
              <a:t>doi</a:t>
            </a:r>
            <a:r>
              <a:rPr lang="en-US" sz="2000" kern="0" dirty="0">
                <a:sym typeface="+mn-ea"/>
              </a:rPr>
              <a:t>: 10.1109/ICIEM48762.2020.9160276. </a:t>
            </a:r>
            <a:endParaRPr lang="en-US" sz="2000" kern="0" dirty="0">
              <a:sym typeface="+mn-ea"/>
            </a:endParaRPr>
          </a:p>
          <a:p>
            <a:pPr marL="342900" indent="-342900">
              <a:lnSpc>
                <a:spcPct val="90000"/>
              </a:lnSpc>
              <a:spcBef>
                <a:spcPts val="1000"/>
              </a:spcBef>
              <a:buFont typeface="Arial" panose="020B0604020202020204" pitchFamily="34" charset="0"/>
              <a:buChar char="•"/>
            </a:pPr>
            <a:r>
              <a:rPr lang="en-IN" altLang="en-US" sz="2000" kern="0" dirty="0">
                <a:sym typeface="+mn-ea"/>
              </a:rPr>
              <a:t>[6] </a:t>
            </a:r>
            <a:r>
              <a:rPr lang="en-US" sz="2000" kern="0" dirty="0">
                <a:sym typeface="+mn-ea"/>
              </a:rPr>
              <a:t>H. Kaur and V. Kumari, “Predictive modelling and analytics for diabetes using a machine learning approach,” Appl. Comput. Informatics, 2019, doi: 10.1016/j.aci.2018.12.004.</a:t>
            </a:r>
            <a:endParaRPr lang="en-US" sz="2000" kern="0" dirty="0">
              <a:sym typeface="+mn-ea"/>
            </a:endParaRPr>
          </a:p>
          <a:p>
            <a:pPr marL="342900" indent="-342900">
              <a:lnSpc>
                <a:spcPct val="90000"/>
              </a:lnSpc>
              <a:spcBef>
                <a:spcPts val="1000"/>
              </a:spcBef>
              <a:buFont typeface="Arial" panose="020B0604020202020204" pitchFamily="34" charset="0"/>
              <a:buChar char="•"/>
            </a:pPr>
            <a:r>
              <a:rPr lang="en-IN" sz="2000" kern="0" dirty="0">
                <a:sym typeface="+mn-ea"/>
              </a:rPr>
              <a:t>[7] Aishwarya R., Gayathri P., N. </a:t>
            </a:r>
            <a:r>
              <a:rPr lang="en-IN" sz="2000" kern="0" dirty="0" err="1">
                <a:sym typeface="+mn-ea"/>
              </a:rPr>
              <a:t>Jaisankar</a:t>
            </a:r>
            <a:r>
              <a:rPr lang="en-IN" sz="2000" kern="0" dirty="0">
                <a:sym typeface="+mn-ea"/>
              </a:rPr>
              <a:t>., 2013. A Method for Classification Using Machine Learning Technique for Diabetes, International Journal of Engineering and Technology (IJET) ,Vol 5 No 3</a:t>
            </a:r>
            <a:r>
              <a:rPr lang="en-IN" sz="2000" kern="0" dirty="0">
                <a:effectLst/>
                <a:latin typeface="Arial" panose="020B0604020202020204" pitchFamily="34" charset="0"/>
                <a:sym typeface="+mn-ea"/>
              </a:rPr>
              <a:t>.</a:t>
            </a:r>
            <a:endParaRPr lang="en-US" sz="2000" kern="0" dirty="0">
              <a:sym typeface="+mn-ea"/>
            </a:endParaRPr>
          </a:p>
          <a:p>
            <a:pPr marL="342900" indent="-342900">
              <a:lnSpc>
                <a:spcPct val="90000"/>
              </a:lnSpc>
              <a:spcBef>
                <a:spcPts val="1000"/>
              </a:spcBef>
              <a:buFont typeface="Arial" panose="020B0604020202020204" pitchFamily="34" charset="0"/>
              <a:buChar char="•"/>
            </a:pPr>
            <a:endParaRPr lang="en-US" sz="2000" kern="0" dirty="0">
              <a:solidFill>
                <a:schemeClr val="tx1"/>
              </a:solidFill>
            </a:endParaRPr>
          </a:p>
          <a:p>
            <a:pPr marL="342900" indent="-342900">
              <a:lnSpc>
                <a:spcPct val="90000"/>
              </a:lnSpc>
              <a:spcBef>
                <a:spcPts val="1000"/>
              </a:spcBef>
              <a:buFont typeface="Arial" panose="020B0604020202020204" pitchFamily="34" charset="0"/>
              <a:buChar char="•"/>
            </a:pPr>
            <a:endParaRPr lang="en-US" sz="2000" kern="0" dirty="0">
              <a:sym typeface="+mn-ea"/>
            </a:endParaRPr>
          </a:p>
          <a:p>
            <a:pPr marL="342900" indent="-342900">
              <a:lnSpc>
                <a:spcPct val="90000"/>
              </a:lnSpc>
              <a:spcBef>
                <a:spcPts val="1000"/>
              </a:spcBef>
              <a:buFont typeface="Arial" panose="020B0604020202020204" pitchFamily="34" charset="0"/>
              <a:buChar char="•"/>
            </a:pPr>
            <a:endParaRPr lang="en-US" kern="0" dirty="0">
              <a:solidFill>
                <a:schemeClr val="tx1"/>
              </a:solidFill>
            </a:endParaRPr>
          </a:p>
          <a:p>
            <a:pPr marL="342900" indent="-342900">
              <a:lnSpc>
                <a:spcPct val="90000"/>
              </a:lnSpc>
              <a:spcBef>
                <a:spcPts val="1000"/>
              </a:spcBef>
              <a:buFont typeface="Arial" panose="020B0604020202020204" pitchFamily="34" charset="0"/>
              <a:buChar char="•"/>
            </a:pPr>
            <a:endParaRPr lang="en-IN" dirty="0">
              <a:latin typeface="Century Gothic" panose="020B0502020202020204" pitchFamily="34" charset="0"/>
            </a:endParaRPr>
          </a:p>
        </p:txBody>
      </p:sp>
      <p:sp>
        <p:nvSpPr>
          <p:cNvPr id="3" name="TextBox 2"/>
          <p:cNvSpPr txBox="1"/>
          <p:nvPr/>
        </p:nvSpPr>
        <p:spPr>
          <a:xfrm>
            <a:off x="5046000" y="346469"/>
            <a:ext cx="1742440" cy="460375"/>
          </a:xfrm>
          <a:prstGeom prst="rect">
            <a:avLst/>
          </a:prstGeom>
          <a:noFill/>
        </p:spPr>
        <p:txBody>
          <a:bodyPr wrap="none" rtlCol="0">
            <a:spAutoFit/>
          </a:bodyPr>
          <a:lstStyle/>
          <a:p>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rPr>
              <a:t>REFERENCES</a:t>
            </a:r>
            <a:endPar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7680" y="831850"/>
            <a:ext cx="8026400" cy="541655"/>
          </a:xfrm>
          <a:prstGeom prst="rect">
            <a:avLst/>
          </a:prstGeom>
          <a:noFill/>
        </p:spPr>
        <p:txBody>
          <a:bodyPr wrap="square" rtlCol="0" anchor="t">
            <a:noAutofit/>
          </a:bodyPr>
          <a:lstStyle/>
          <a:p>
            <a:pPr marL="457200" lvl="1" indent="0">
              <a:buNone/>
            </a:pPr>
            <a:r>
              <a:rPr lang="en-IN" sz="3200" dirty="0">
                <a:gradFill>
                  <a:gsLst>
                    <a:gs pos="0">
                      <a:srgbClr val="7B32B2"/>
                    </a:gs>
                    <a:gs pos="100000">
                      <a:srgbClr val="401A5D"/>
                    </a:gs>
                  </a:gsLst>
                  <a:lin scaled="0"/>
                </a:gradFill>
                <a:sym typeface="+mn-ea"/>
              </a:rPr>
              <a:t>ABSTRACT</a:t>
            </a:r>
            <a:endParaRPr lang="en-IN" sz="3200" dirty="0">
              <a:gradFill>
                <a:gsLst>
                  <a:gs pos="0">
                    <a:srgbClr val="7B32B2"/>
                  </a:gs>
                  <a:gs pos="100000">
                    <a:srgbClr val="401A5D"/>
                  </a:gs>
                </a:gsLst>
                <a:lin scaled="0"/>
              </a:gradFill>
              <a:sym typeface="+mn-ea"/>
            </a:endParaRPr>
          </a:p>
        </p:txBody>
      </p:sp>
      <p:sp>
        <p:nvSpPr>
          <p:cNvPr id="3" name="Text Box 2"/>
          <p:cNvSpPr txBox="1"/>
          <p:nvPr/>
        </p:nvSpPr>
        <p:spPr>
          <a:xfrm>
            <a:off x="904875" y="1788795"/>
            <a:ext cx="10514965" cy="4516120"/>
          </a:xfrm>
          <a:prstGeom prst="rect">
            <a:avLst/>
          </a:prstGeom>
          <a:noFill/>
        </p:spPr>
        <p:txBody>
          <a:bodyPr wrap="square" rtlCol="0" anchor="t">
            <a:noAutofit/>
          </a:bodyPr>
          <a:lstStyle/>
          <a:p>
            <a:pPr marL="0" indent="0" algn="just">
              <a:buNone/>
            </a:pPr>
            <a:r>
              <a:rPr lang="en-US" dirty="0">
                <a:sym typeface="+mn-ea"/>
              </a:rPr>
              <a:t>Nowadays in the  medical field,it is essential to predict diseases early to prevent them. Diabetes is one of the most chronic diseases all over the world. In today's lifestyles, sugar and fat are typically included in our dietary habits, which increases the risk of diabetes. Diabetes,a prevalent metabolic disorder, is a significant risk factor for cardiovascular complications, including strokes. Early detection and proactive management of stroke risk in diabetic patients can substantially improve their overall cardiovascular health and reduce the incidence of life-threatening events.</a:t>
            </a:r>
            <a:r>
              <a:rPr lang="en-IN" altLang="en-US" dirty="0">
                <a:sym typeface="+mn-ea"/>
              </a:rPr>
              <a:t>  </a:t>
            </a:r>
            <a:r>
              <a:rPr lang="en-US" dirty="0">
                <a:sym typeface="+mn-ea"/>
              </a:rPr>
              <a:t>Our project leverages </a:t>
            </a:r>
            <a:r>
              <a:rPr lang="en-IN" altLang="en-US" dirty="0">
                <a:sym typeface="+mn-ea"/>
              </a:rPr>
              <a:t> </a:t>
            </a:r>
            <a:r>
              <a:rPr lang="en-US" dirty="0">
                <a:sym typeface="+mn-ea"/>
              </a:rPr>
              <a:t>machine learning algorithms such as</a:t>
            </a:r>
            <a:r>
              <a:rPr lang="en-IN" altLang="en-US" dirty="0">
                <a:sym typeface="+mn-ea"/>
              </a:rPr>
              <a:t> Random Forest,</a:t>
            </a:r>
            <a:r>
              <a:rPr lang="en-US" dirty="0">
                <a:sym typeface="+mn-ea"/>
              </a:rPr>
              <a:t> Decision Tree and</a:t>
            </a:r>
            <a:r>
              <a:rPr lang="en-IN" altLang="en-US" dirty="0">
                <a:sym typeface="+mn-ea"/>
              </a:rPr>
              <a:t> Light gradient boosting machine(LGBM)</a:t>
            </a:r>
            <a:r>
              <a:rPr lang="en-US" dirty="0">
                <a:sym typeface="+mn-ea"/>
              </a:rPr>
              <a:t> algorithms to analyze comprehensive datasets comprising medical history, lifestyle factors, and </a:t>
            </a:r>
            <a:r>
              <a:rPr lang="en-IN" altLang="en-US" dirty="0">
                <a:sym typeface="+mn-ea"/>
              </a:rPr>
              <a:t>  </a:t>
            </a:r>
            <a:r>
              <a:rPr lang="en-US" dirty="0">
                <a:sym typeface="+mn-ea"/>
              </a:rPr>
              <a:t>physiological parameters of diabetic individuals</a:t>
            </a:r>
            <a:r>
              <a:rPr lang="en-IN" altLang="en-US" dirty="0">
                <a:sym typeface="+mn-ea"/>
              </a:rPr>
              <a:t>.</a:t>
            </a:r>
            <a:r>
              <a:rPr lang="en-US" dirty="0">
                <a:sym typeface="+mn-ea"/>
              </a:rPr>
              <a:t>The model integrates various features such as blood glucose levels, blood pressure, cholesterol levels, </a:t>
            </a:r>
            <a:r>
              <a:rPr lang="en-IN" altLang="en-US" dirty="0">
                <a:sym typeface="+mn-ea"/>
              </a:rPr>
              <a:t> </a:t>
            </a:r>
            <a:r>
              <a:rPr lang="en-US" dirty="0">
                <a:sym typeface="+mn-ea"/>
              </a:rPr>
              <a:t>and</a:t>
            </a:r>
            <a:r>
              <a:rPr lang="en-IN" altLang="en-US" dirty="0">
                <a:sym typeface="+mn-ea"/>
              </a:rPr>
              <a:t> </a:t>
            </a:r>
            <a:r>
              <a:rPr lang="en-US" dirty="0">
                <a:sym typeface="+mn-ea"/>
              </a:rPr>
              <a:t>demographic information.</a:t>
            </a:r>
            <a:r>
              <a:rPr lang="en-IN" altLang="en-US" dirty="0">
                <a:sym typeface="+mn-ea"/>
              </a:rPr>
              <a:t> We also develops a user interface using streamlit library to predict whether the diabetic patient is prone to heart stroke or not. T</a:t>
            </a:r>
            <a:r>
              <a:rPr lang="en-US" dirty="0">
                <a:sym typeface="+mn-ea"/>
              </a:rPr>
              <a:t>he outcomes of this project contribute to the growing field of predictive healthcare analytics, demonstrating the potential of machine learning in improving diagnostic accuracy and optimizing resource allocation in the healthcare sector.</a:t>
            </a:r>
            <a:endParaRPr lang="en-US" dirty="0"/>
          </a:p>
          <a:p>
            <a:endParaRPr lang="en-US" dirty="0"/>
          </a:p>
          <a:p>
            <a:pPr marL="0" indent="0" algn="just">
              <a:buNone/>
            </a:pPr>
            <a:r>
              <a:rPr lang="en-US" b="1" dirty="0">
                <a:sym typeface="+mn-ea"/>
              </a:rPr>
              <a:t>Keywords</a:t>
            </a:r>
            <a:r>
              <a:rPr lang="en-US" dirty="0">
                <a:sym typeface="+mn-ea"/>
              </a:rPr>
              <a:t>: Diabetics, </a:t>
            </a:r>
            <a:r>
              <a:rPr lang="en-IN" altLang="en-US" dirty="0">
                <a:sym typeface="+mn-ea"/>
              </a:rPr>
              <a:t>H</a:t>
            </a:r>
            <a:r>
              <a:rPr lang="en-US" dirty="0">
                <a:sym typeface="+mn-ea"/>
              </a:rPr>
              <a:t>eart stroke,</a:t>
            </a:r>
            <a:r>
              <a:rPr lang="en-IN" altLang="en-US" dirty="0">
                <a:sym typeface="+mn-ea"/>
              </a:rPr>
              <a:t> </a:t>
            </a:r>
            <a:r>
              <a:rPr lang="en-US" dirty="0">
                <a:sym typeface="+mn-ea"/>
              </a:rPr>
              <a:t>DecisionTree </a:t>
            </a:r>
            <a:r>
              <a:rPr lang="en-IN" altLang="en-US" dirty="0">
                <a:sym typeface="+mn-ea"/>
              </a:rPr>
              <a:t>A</a:t>
            </a:r>
            <a:r>
              <a:rPr lang="en-US" dirty="0">
                <a:sym typeface="+mn-ea"/>
              </a:rPr>
              <a:t>lgorithm, </a:t>
            </a:r>
            <a:r>
              <a:rPr lang="en-IN" altLang="en-US" dirty="0">
                <a:sym typeface="+mn-ea"/>
              </a:rPr>
              <a:t>Random Forest A</a:t>
            </a:r>
            <a:r>
              <a:rPr lang="en-US" dirty="0">
                <a:sym typeface="+mn-ea"/>
              </a:rPr>
              <a:t>gorithm, </a:t>
            </a:r>
            <a:r>
              <a:rPr lang="en-IN" altLang="en-US" dirty="0">
                <a:sym typeface="+mn-ea"/>
              </a:rPr>
              <a:t>Light Gradient Boosting                Machine</a:t>
            </a:r>
            <a:r>
              <a:rPr lang="en-US" dirty="0">
                <a:sym typeface="+mn-ea"/>
              </a:rPr>
              <a:t>.</a:t>
            </a:r>
            <a:endParaRPr lang="en-US" dirty="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a:gradFill>
                  <a:gsLst>
                    <a:gs pos="0">
                      <a:srgbClr val="7B32B2"/>
                    </a:gs>
                    <a:gs pos="100000">
                      <a:srgbClr val="401A5D"/>
                    </a:gs>
                  </a:gsLst>
                  <a:lin scaled="0"/>
                </a:gradFill>
              </a:rPr>
              <a:t>INTRODUCTION</a:t>
            </a:r>
            <a:endParaRPr lang="en-US" b="1" dirty="0">
              <a:gradFill>
                <a:gsLst>
                  <a:gs pos="0">
                    <a:srgbClr val="7B32B2"/>
                  </a:gs>
                  <a:gs pos="100000">
                    <a:srgbClr val="401A5D"/>
                  </a:gs>
                </a:gsLst>
                <a:lin scaled="0"/>
              </a:gradFill>
            </a:endParaRPr>
          </a:p>
        </p:txBody>
      </p:sp>
      <p:sp>
        <p:nvSpPr>
          <p:cNvPr id="8" name="Text Placeholder 7"/>
          <p:cNvSpPr>
            <a:spLocks noGrp="1"/>
          </p:cNvSpPr>
          <p:nvPr>
            <p:ph type="body" idx="1"/>
          </p:nvPr>
        </p:nvSpPr>
        <p:spPr/>
        <p:txBody>
          <a:bodyPr/>
          <a:lstStyle/>
          <a:p>
            <a:r>
              <a:rPr lang="en-US" dirty="0"/>
              <a:t> </a:t>
            </a:r>
            <a:endParaRPr lang="en-IN" dirty="0"/>
          </a:p>
        </p:txBody>
      </p:sp>
      <p:sp>
        <p:nvSpPr>
          <p:cNvPr id="5" name="Content Placeholder 4"/>
          <p:cNvSpPr>
            <a:spLocks noGrp="1"/>
          </p:cNvSpPr>
          <p:nvPr>
            <p:ph sz="half" idx="2"/>
          </p:nvPr>
        </p:nvSpPr>
        <p:spPr>
          <a:xfrm>
            <a:off x="840105" y="1408430"/>
            <a:ext cx="6056630" cy="5360035"/>
          </a:xfrm>
        </p:spPr>
        <p:txBody>
          <a:bodyPr>
            <a:noAutofit/>
          </a:bodyPr>
          <a:lstStyle/>
          <a:p>
            <a:pPr marL="45720" indent="0">
              <a:lnSpc>
                <a:spcPct val="150000"/>
              </a:lnSpc>
              <a:buNone/>
            </a:pPr>
            <a:r>
              <a:rPr lang="en-IN" sz="3200" b="1" dirty="0">
                <a:gradFill>
                  <a:gsLst>
                    <a:gs pos="0">
                      <a:srgbClr val="012D86"/>
                    </a:gs>
                    <a:gs pos="100000">
                      <a:srgbClr val="0E2557"/>
                    </a:gs>
                  </a:gsLst>
                  <a:lin scaled="0"/>
                </a:gradFill>
              </a:rPr>
              <a:t>Diabetic-Heart Disease   </a:t>
            </a:r>
            <a:r>
              <a:rPr lang="en-IN" sz="3200" b="1" dirty="0"/>
              <a:t>                          </a:t>
            </a:r>
            <a:endParaRPr lang="en-IN" sz="3200" dirty="0"/>
          </a:p>
          <a:p>
            <a:pPr algn="just" fontAlgn="base"/>
            <a:r>
              <a:rPr lang="en-IN" sz="20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Diabetic heart disease is a term for heart disease in people who have diabetes.</a:t>
            </a:r>
            <a:endParaRPr lang="en-IN" sz="20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IN" sz="20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If you have diabetes, you are much more likely to develop heart disease or have a stroke than people who don't have diabetes. And you may start having these problems at a younger age.</a:t>
            </a:r>
            <a:endParaRPr lang="en-IN" sz="200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r>
              <a:rPr lang="en-IN" sz="2000" b="0" i="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Research has shown that people with Type 2 diabetes are up to four times more likely than the general population to die from cardiovascular causes.</a:t>
            </a:r>
            <a:endParaRPr lang="en-IN" sz="2000" b="0" i="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buClrTx/>
              <a:buSzTx/>
            </a:pPr>
            <a:r>
              <a:rPr lang="en-IN" sz="2000" b="0" i="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Although you say that you do not have heart disease today, diabetes can damage blood vessels and make the heart muscle stiffer. This eventually leads to problems with fluid retention and heart failure.         </a:t>
            </a:r>
            <a:endParaRPr lang="en-IN" sz="2000" b="0" i="0"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 Placeholder 8"/>
          <p:cNvSpPr>
            <a:spLocks noGrp="1"/>
          </p:cNvSpPr>
          <p:nvPr>
            <p:ph type="body" sz="quarter" idx="3"/>
          </p:nvPr>
        </p:nvSpPr>
        <p:spPr>
          <a:xfrm>
            <a:off x="6896735" y="1691005"/>
            <a:ext cx="5057775" cy="4983480"/>
          </a:xfrm>
        </p:spPr>
        <p:txBody>
          <a:bodyPr/>
          <a:lstStyle/>
          <a:p>
            <a:pPr algn="ctr"/>
            <a:r>
              <a:rPr lang="en-IN" altLang="en-US" sz="1800" dirty="0"/>
              <a:t>      Heart condition in diabetic person and Normal person  </a:t>
            </a:r>
            <a:endParaRPr lang="en-IN" altLang="en-US" sz="1800" b="0" dirty="0"/>
          </a:p>
        </p:txBody>
      </p:sp>
      <p:pic>
        <p:nvPicPr>
          <p:cNvPr id="3" name="Content Placeholder 2" descr="Diabetic-Cardiomyopathy-e1643977336686"/>
          <p:cNvPicPr>
            <a:picLocks noGrp="1" noChangeAspect="1"/>
          </p:cNvPicPr>
          <p:nvPr>
            <p:ph sz="quarter" idx="4"/>
          </p:nvPr>
        </p:nvPicPr>
        <p:blipFill>
          <a:blip r:embed="rId1"/>
          <a:stretch>
            <a:fillRect/>
          </a:stretch>
        </p:blipFill>
        <p:spPr>
          <a:xfrm>
            <a:off x="6896100" y="2414905"/>
            <a:ext cx="5230495" cy="3412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977390" y="1520825"/>
            <a:ext cx="8023860" cy="4320540"/>
          </a:xfrm>
          <a:prstGeom prst="rect">
            <a:avLst/>
          </a:prstGeom>
        </p:spPr>
      </p:pic>
      <p:sp>
        <p:nvSpPr>
          <p:cNvPr id="5" name="Text Box 4"/>
          <p:cNvSpPr txBox="1"/>
          <p:nvPr/>
        </p:nvSpPr>
        <p:spPr>
          <a:xfrm>
            <a:off x="1306830" y="600075"/>
            <a:ext cx="8926830" cy="734060"/>
          </a:xfrm>
          <a:prstGeom prst="rect">
            <a:avLst/>
          </a:prstGeom>
          <a:noFill/>
        </p:spPr>
        <p:txBody>
          <a:bodyPr wrap="square" rtlCol="0">
            <a:noAutofit/>
          </a:bodyPr>
          <a:lstStyle/>
          <a:p>
            <a:r>
              <a:rPr lang="en-IN" altLang="en-US" sz="2400"/>
              <a:t>     </a:t>
            </a:r>
            <a:r>
              <a:rPr lang="en-IN" altLang="en-US" sz="2800">
                <a:gradFill>
                  <a:gsLst>
                    <a:gs pos="0">
                      <a:srgbClr val="012D86"/>
                    </a:gs>
                    <a:gs pos="100000">
                      <a:srgbClr val="0E2557"/>
                    </a:gs>
                  </a:gsLst>
                  <a:lin scaled="0"/>
                </a:gradFill>
              </a:rPr>
              <a:t> </a:t>
            </a:r>
            <a:r>
              <a:rPr lang="en-IN" altLang="en-US" sz="2800" b="1">
                <a:gradFill>
                  <a:gsLst>
                    <a:gs pos="0">
                      <a:srgbClr val="012D86"/>
                    </a:gs>
                    <a:gs pos="100000">
                      <a:srgbClr val="0E2557"/>
                    </a:gs>
                  </a:gsLst>
                  <a:lin scaled="0"/>
                </a:gradFill>
              </a:rPr>
              <a:t>CONNECTION BETWEEN DIABETES AND HEART DISEASE</a:t>
            </a:r>
            <a:endParaRPr lang="en-IN" altLang="en-US" sz="2800" b="1">
              <a:gradFill>
                <a:gsLst>
                  <a:gs pos="0">
                    <a:srgbClr val="012D86"/>
                  </a:gs>
                  <a:gs pos="100000">
                    <a:srgbClr val="0E2557"/>
                  </a:gs>
                </a:gsLst>
                <a:lin scaled="0"/>
              </a:gra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How Diabetics Causes Heart Disease?</a:t>
            </a:r>
            <a:endParaRPr lang="en-IN" sz="3600"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half" idx="1"/>
          </p:nvPr>
        </p:nvSpPr>
        <p:spPr>
          <a:xfrm>
            <a:off x="899160" y="1691640"/>
            <a:ext cx="5120640" cy="4985385"/>
          </a:xfrm>
        </p:spPr>
        <p:txBody>
          <a:bodyPr>
            <a:noAutofit/>
          </a:bodyPr>
          <a:lstStyle/>
          <a:p>
            <a:pPr algn="just"/>
            <a:r>
              <a:rPr lang="en-IN" sz="1800" dirty="0">
                <a:latin typeface="Times New Roman" panose="02020603050405020304" pitchFamily="18" charset="0"/>
                <a:cs typeface="Times New Roman" panose="02020603050405020304" pitchFamily="18" charset="0"/>
              </a:rPr>
              <a:t>Diabetes increases the risk of high blood pressure, narrowing of the arteries (atherosclerosis), coronary artery disease and stroke. So if you are a person with diabetes, you have a higher risk of developing heart disease and stroke. </a:t>
            </a:r>
            <a:endParaRPr lang="en-IN" sz="1800"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High blood pressure</a:t>
            </a:r>
            <a:r>
              <a:rPr lang="en-IN" sz="1800" dirty="0">
                <a:latin typeface="Times New Roman" panose="02020603050405020304" pitchFamily="18" charset="0"/>
                <a:cs typeface="Times New Roman" panose="02020603050405020304" pitchFamily="18" charset="0"/>
              </a:rPr>
              <a:t> is one of the most common risk factors for heart disease among people with diabetes.</a:t>
            </a:r>
            <a:endParaRPr lang="en-IN"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places strain on your heart and damages your blood vessels. This makes you more susceptible to a variety of complications including heart stroke and cardiovascular diseases.</a:t>
            </a:r>
            <a:endParaRPr lang="en-IN"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Poorly managed levels of blood fats like </a:t>
            </a:r>
            <a:r>
              <a:rPr lang="en-IN" sz="1800" b="1" dirty="0">
                <a:latin typeface="Times New Roman" panose="02020603050405020304" pitchFamily="18" charset="0"/>
                <a:cs typeface="Times New Roman" panose="02020603050405020304" pitchFamily="18" charset="0"/>
              </a:rPr>
              <a:t>cholesterol</a:t>
            </a:r>
            <a:r>
              <a:rPr lang="en-IN" sz="1800" dirty="0">
                <a:latin typeface="Times New Roman" panose="02020603050405020304" pitchFamily="18" charset="0"/>
                <a:cs typeface="Times New Roman" panose="02020603050405020304" pitchFamily="18" charset="0"/>
              </a:rPr>
              <a:t> and triglycerides are common in people with diabetes. They can also increase the risk of developing heart disease</a:t>
            </a:r>
            <a:r>
              <a:rPr lang="en-IN"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6" name="Content Placeholder 5" descr="Ho-GA"/>
          <p:cNvPicPr>
            <a:picLocks noGrp="1" noChangeAspect="1"/>
          </p:cNvPicPr>
          <p:nvPr>
            <p:ph sz="half" idx="2"/>
          </p:nvPr>
        </p:nvPicPr>
        <p:blipFill>
          <a:blip r:embed="rId1"/>
          <a:stretch>
            <a:fillRect/>
          </a:stretch>
        </p:blipFill>
        <p:spPr>
          <a:xfrm>
            <a:off x="6172200" y="2122880"/>
            <a:ext cx="5181600" cy="37568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75"/>
            <a:ext cx="9966325" cy="700405"/>
          </a:xfrm>
        </p:spPr>
        <p:txBody>
          <a:bodyPr>
            <a:normAutofit/>
          </a:bodyPr>
          <a:lstStyle/>
          <a:p>
            <a:r>
              <a:rPr lang="en-IN" sz="3800" dirty="0">
                <a:latin typeface="Times New Roman" panose="02020603050405020304" pitchFamily="18" charset="0"/>
                <a:cs typeface="Times New Roman" panose="02020603050405020304" pitchFamily="18" charset="0"/>
              </a:rPr>
              <a:t>       </a:t>
            </a:r>
            <a:r>
              <a:rPr lang="en-IN" sz="3800"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 EFFECTS OF DIABETES ON HEART</a:t>
            </a:r>
            <a:endParaRPr lang="en-IN" sz="3800"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a:stretch>
            <a:fillRect/>
          </a:stretch>
        </p:blipFill>
        <p:spPr>
          <a:xfrm>
            <a:off x="1384935" y="866775"/>
            <a:ext cx="9177020" cy="58375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altLang="en-US" b="1">
                <a:gradFill>
                  <a:gsLst>
                    <a:gs pos="0">
                      <a:srgbClr val="7B32B2"/>
                    </a:gs>
                    <a:gs pos="100000">
                      <a:srgbClr val="401A5D"/>
                    </a:gs>
                  </a:gsLst>
                  <a:lin scaled="0"/>
                </a:gradFill>
              </a:rPr>
              <a:t> PROBLEM STATEMENT</a:t>
            </a:r>
            <a:endParaRPr lang="en-IN" altLang="en-US" b="1">
              <a:gradFill>
                <a:gsLst>
                  <a:gs pos="0">
                    <a:srgbClr val="7B32B2"/>
                  </a:gs>
                  <a:gs pos="100000">
                    <a:srgbClr val="401A5D"/>
                  </a:gs>
                </a:gsLst>
                <a:lin scaled="0"/>
              </a:gradFill>
            </a:endParaRPr>
          </a:p>
        </p:txBody>
      </p:sp>
      <p:sp>
        <p:nvSpPr>
          <p:cNvPr id="8" name="Text Placeholder 7"/>
          <p:cNvSpPr>
            <a:spLocks noGrp="1"/>
          </p:cNvSpPr>
          <p:nvPr>
            <p:ph type="body" idx="1"/>
          </p:nvPr>
        </p:nvSpPr>
        <p:spPr/>
        <p:txBody>
          <a:bodyPr/>
          <a:lstStyle/>
          <a:p>
            <a:r>
              <a:rPr lang="en-US" sz="3200" dirty="0">
                <a:solidFill>
                  <a:schemeClr val="tx1">
                    <a:lumMod val="95000"/>
                    <a:lumOff val="5000"/>
                  </a:schemeClr>
                </a:solidFill>
              </a:rPr>
              <a:t> </a:t>
            </a:r>
            <a:endParaRPr lang="en-IN" sz="3200" dirty="0">
              <a:solidFill>
                <a:schemeClr val="tx1">
                  <a:lumMod val="95000"/>
                  <a:lumOff val="5000"/>
                </a:schemeClr>
              </a:solidFill>
            </a:endParaRPr>
          </a:p>
        </p:txBody>
      </p:sp>
      <p:sp>
        <p:nvSpPr>
          <p:cNvPr id="10" name="Content Placeholder 9"/>
          <p:cNvSpPr>
            <a:spLocks noGrp="1"/>
          </p:cNvSpPr>
          <p:nvPr>
            <p:ph sz="half" idx="2"/>
          </p:nvPr>
        </p:nvSpPr>
        <p:spPr>
          <a:xfrm>
            <a:off x="840105" y="1772285"/>
            <a:ext cx="10515600" cy="2047240"/>
          </a:xfrm>
        </p:spPr>
        <p:txBody>
          <a:bodyPr>
            <a:normAutofit fontScale="92500" lnSpcReduction="10000"/>
          </a:bodyPr>
          <a:lstStyle/>
          <a:p>
            <a:r>
              <a:rPr lang="en-US" kern="0" dirty="0">
                <a:solidFill>
                  <a:srgbClr val="000000"/>
                </a:solidFill>
                <a:latin typeface="Times New Roman" panose="02020603050405020304" pitchFamily="18" charset="0"/>
                <a:sym typeface="+mn-ea"/>
              </a:rPr>
              <a:t>The task at hand is creating a precise and comprehensible predictive model for forecasting cardiac strokes in diabetes populations</a:t>
            </a:r>
            <a:r>
              <a:rPr lang="en-IN" altLang="en-US" kern="0" dirty="0">
                <a:solidFill>
                  <a:srgbClr val="000000"/>
                </a:solidFill>
                <a:latin typeface="Times New Roman" panose="02020603050405020304" pitchFamily="18" charset="0"/>
                <a:sym typeface="+mn-ea"/>
              </a:rPr>
              <a:t> using m</a:t>
            </a:r>
            <a:r>
              <a:rPr lang="en-US" kern="0" dirty="0">
                <a:solidFill>
                  <a:srgbClr val="000000"/>
                </a:solidFill>
                <a:latin typeface="Times New Roman" panose="02020603050405020304" pitchFamily="18" charset="0"/>
                <a:sym typeface="+mn-ea"/>
              </a:rPr>
              <a:t>achine learning</a:t>
            </a:r>
            <a:r>
              <a:rPr lang="en-IN" altLang="en-US" kern="0" dirty="0">
                <a:solidFill>
                  <a:srgbClr val="000000"/>
                </a:solidFill>
                <a:latin typeface="Times New Roman" panose="02020603050405020304" pitchFamily="18" charset="0"/>
                <a:sym typeface="+mn-ea"/>
              </a:rPr>
              <a:t> algorithms</a:t>
            </a:r>
            <a:r>
              <a:rPr lang="en-US" kern="0" dirty="0">
                <a:solidFill>
                  <a:srgbClr val="000000"/>
                </a:solidFill>
                <a:latin typeface="Times New Roman" panose="02020603050405020304" pitchFamily="18" charset="0"/>
                <a:sym typeface="+mn-ea"/>
              </a:rPr>
              <a:t>, due to </a:t>
            </a:r>
            <a:r>
              <a:rPr lang="en-IN" altLang="en-US" kern="0" dirty="0">
                <a:solidFill>
                  <a:srgbClr val="000000"/>
                </a:solidFill>
                <a:latin typeface="Times New Roman" panose="02020603050405020304" pitchFamily="18" charset="0"/>
                <a:sym typeface="+mn-ea"/>
              </a:rPr>
              <a:t>their</a:t>
            </a:r>
            <a:r>
              <a:rPr lang="en-US" kern="0" dirty="0">
                <a:solidFill>
                  <a:srgbClr val="000000"/>
                </a:solidFill>
                <a:latin typeface="Times New Roman" panose="02020603050405020304" pitchFamily="18" charset="0"/>
                <a:sym typeface="+mn-ea"/>
              </a:rPr>
              <a:t> capacity to identify intricate patterns within large datasets, presents a promising opportunity.And also using Streamlit library we develop the user interface </a:t>
            </a:r>
            <a:r>
              <a:rPr lang="en-IN" altLang="en-US" kern="0" dirty="0">
                <a:solidFill>
                  <a:srgbClr val="000000"/>
                </a:solidFill>
                <a:latin typeface="Times New Roman" panose="02020603050405020304" pitchFamily="18" charset="0"/>
                <a:sym typeface="+mn-ea"/>
              </a:rPr>
              <a:t>web page </a:t>
            </a:r>
            <a:r>
              <a:rPr lang="en-US" kern="0" dirty="0">
                <a:solidFill>
                  <a:srgbClr val="000000"/>
                </a:solidFill>
                <a:latin typeface="Times New Roman" panose="02020603050405020304" pitchFamily="18" charset="0"/>
                <a:sym typeface="+mn-ea"/>
              </a:rPr>
              <a:t>to predict the chance of heart stroke in diabetic patient</a:t>
            </a:r>
            <a:r>
              <a:rPr lang="en-IN" altLang="en-US" kern="0" dirty="0">
                <a:solidFill>
                  <a:srgbClr val="000000"/>
                </a:solidFill>
                <a:latin typeface="Times New Roman" panose="02020603050405020304" pitchFamily="18" charset="0"/>
                <a:sym typeface="+mn-ea"/>
              </a:rPr>
              <a:t>.</a:t>
            </a:r>
            <a:endParaRPr lang="en-IN" altLang="en-US" kern="0" dirty="0">
              <a:solidFill>
                <a:srgbClr val="000000"/>
              </a:solidFill>
              <a:latin typeface="Times New Roman" panose="02020603050405020304" pitchFamily="18" charset="0"/>
              <a:sym typeface="+mn-ea"/>
            </a:endParaRPr>
          </a:p>
        </p:txBody>
      </p:sp>
      <p:sp>
        <p:nvSpPr>
          <p:cNvPr id="9" name="Text Placeholder 8"/>
          <p:cNvSpPr>
            <a:spLocks noGrp="1"/>
          </p:cNvSpPr>
          <p:nvPr>
            <p:ph type="body" sz="quarter" idx="3"/>
          </p:nvPr>
        </p:nvSpPr>
        <p:spPr/>
        <p:txBody>
          <a:bodyPr/>
          <a:lstStyle/>
          <a:p>
            <a:r>
              <a:rPr lang="en-US" dirty="0"/>
              <a:t> </a:t>
            </a:r>
            <a:endParaRPr lang="en-IN" dirty="0"/>
          </a:p>
        </p:txBody>
      </p:sp>
      <p:pic>
        <p:nvPicPr>
          <p:cNvPr id="102" name="Content Placeholder 101"/>
          <p:cNvPicPr>
            <a:picLocks noGrp="1" noChangeAspect="1"/>
          </p:cNvPicPr>
          <p:nvPr>
            <p:ph sz="quarter" idx="4"/>
          </p:nvPr>
        </p:nvPicPr>
        <p:blipFill>
          <a:blip r:embed="rId1"/>
          <a:stretch>
            <a:fillRect/>
          </a:stretch>
        </p:blipFill>
        <p:spPr>
          <a:xfrm>
            <a:off x="7577931" y="3385344"/>
            <a:ext cx="2371725" cy="1924050"/>
          </a:xfrm>
          <a:prstGeom prst="rect">
            <a:avLst/>
          </a:prstGeom>
          <a:noFill/>
          <a:ln w="9525">
            <a:noFill/>
          </a:ln>
        </p:spPr>
      </p:pic>
      <p:pic>
        <p:nvPicPr>
          <p:cNvPr id="100" name="Picture 99"/>
          <p:cNvPicPr/>
          <p:nvPr/>
        </p:nvPicPr>
        <p:blipFill>
          <a:blip/>
          <a:stretch>
            <a:fillRect/>
          </a:stretch>
        </p:blipFill>
        <p:spPr>
          <a:xfrm>
            <a:off x="5905500" y="3238500"/>
            <a:ext cx="381000" cy="3810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95449" y="270858"/>
            <a:ext cx="2694940" cy="460375"/>
          </a:xfrm>
          <a:prstGeom prst="rect">
            <a:avLst/>
          </a:prstGeom>
          <a:noFill/>
        </p:spPr>
        <p:txBody>
          <a:bodyPr wrap="none" rtlCol="0">
            <a:spAutoFit/>
          </a:bodyPr>
          <a:lstStyle/>
          <a:p>
            <a:r>
              <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rPr>
              <a:t>LITERATURE REVIEW</a:t>
            </a:r>
            <a:endParaRPr lang="en-IN" sz="2400" b="1" dirty="0">
              <a:gradFill>
                <a:gsLst>
                  <a:gs pos="0">
                    <a:srgbClr val="7B32B2"/>
                  </a:gs>
                  <a:gs pos="100000">
                    <a:srgbClr val="401A5D"/>
                  </a:gs>
                </a:gsLst>
                <a:lin scaled="0"/>
              </a:gradFill>
              <a:effectLst>
                <a:outerShdw blurRad="38100" dist="38100" dir="2700000" algn="tl">
                  <a:srgbClr val="000000">
                    <a:alpha val="43137"/>
                  </a:srgbClr>
                </a:outerShdw>
              </a:effectLst>
              <a:latin typeface="Calibri Light" panose="020F0302020204030204" charset="0"/>
              <a:cs typeface="Calibri Light" panose="020F0302020204030204" charset="0"/>
            </a:endParaRPr>
          </a:p>
        </p:txBody>
      </p:sp>
      <p:graphicFrame>
        <p:nvGraphicFramePr>
          <p:cNvPr id="4" name="Table 3"/>
          <p:cNvGraphicFramePr/>
          <p:nvPr/>
        </p:nvGraphicFramePr>
        <p:xfrm>
          <a:off x="1158240" y="1244600"/>
          <a:ext cx="9964420" cy="5351145"/>
        </p:xfrm>
        <a:graphic>
          <a:graphicData uri="http://schemas.openxmlformats.org/drawingml/2006/table">
            <a:tbl>
              <a:tblPr firstRow="1" bandRow="1">
                <a:tableStyleId>{5C22544A-7EE6-4342-B048-85BDC9FD1C3A}</a:tableStyleId>
              </a:tblPr>
              <a:tblGrid>
                <a:gridCol w="2491105"/>
                <a:gridCol w="2491105"/>
                <a:gridCol w="2491105"/>
                <a:gridCol w="2491105"/>
              </a:tblGrid>
              <a:tr h="937895">
                <a:tc>
                  <a:txBody>
                    <a:bodyPr/>
                    <a:lstStyle/>
                    <a:p>
                      <a:pPr algn="ctr">
                        <a:buNone/>
                      </a:pPr>
                      <a:r>
                        <a:rPr lang="en-IN" altLang="en-US"/>
                        <a:t>Author</a:t>
                      </a:r>
                      <a:endParaRPr lang="en-IN" altLang="en-US"/>
                    </a:p>
                  </a:txBody>
                  <a:tcPr anchor="ctr"/>
                </a:tc>
                <a:tc>
                  <a:txBody>
                    <a:bodyPr/>
                    <a:lstStyle/>
                    <a:p>
                      <a:pPr algn="ctr">
                        <a:buNone/>
                      </a:pPr>
                      <a:r>
                        <a:rPr lang="en-IN" altLang="en-US"/>
                        <a:t>Title</a:t>
                      </a:r>
                      <a:endParaRPr lang="en-IN" altLang="en-US"/>
                    </a:p>
                  </a:txBody>
                  <a:tcPr anchor="ctr"/>
                </a:tc>
                <a:tc>
                  <a:txBody>
                    <a:bodyPr/>
                    <a:lstStyle/>
                    <a:p>
                      <a:pPr algn="ctr">
                        <a:buNone/>
                      </a:pPr>
                      <a:r>
                        <a:rPr lang="en-IN" sz="1800" dirty="0">
                          <a:sym typeface="+mn-ea"/>
                        </a:rPr>
                        <a:t>Methods used</a:t>
                      </a:r>
                      <a:endParaRPr lang="en-US"/>
                    </a:p>
                  </a:txBody>
                  <a:tcPr anchor="ctr"/>
                </a:tc>
                <a:tc>
                  <a:txBody>
                    <a:bodyPr/>
                    <a:lstStyle/>
                    <a:p>
                      <a:pPr algn="ctr">
                        <a:buNone/>
                      </a:pPr>
                      <a:r>
                        <a:rPr lang="en-IN" altLang="en-US"/>
                        <a:t>Drawbacks</a:t>
                      </a:r>
                      <a:endParaRPr lang="en-IN" altLang="en-US"/>
                    </a:p>
                  </a:txBody>
                  <a:tcPr anchor="ctr"/>
                </a:tc>
              </a:tr>
              <a:tr h="1405255">
                <a:tc>
                  <a:txBody>
                    <a:bodyPr/>
                    <a:lstStyle/>
                    <a:p>
                      <a:pPr>
                        <a:buNone/>
                      </a:pPr>
                      <a:r>
                        <a:rPr lang="en-US"/>
                        <a:t>Sarra Samet</a:t>
                      </a:r>
                      <a:r>
                        <a:rPr lang="en-IN" altLang="en-US"/>
                        <a:t> et al. [1]</a:t>
                      </a:r>
                      <a:endParaRPr lang="en-IN" altLang="en-US"/>
                    </a:p>
                  </a:txBody>
                  <a:tcPr/>
                </a:tc>
                <a:tc>
                  <a:txBody>
                    <a:bodyPr/>
                    <a:lstStyle/>
                    <a:p>
                      <a:pPr>
                        <a:buNone/>
                      </a:pPr>
                      <a:r>
                        <a:rPr lang="en-US"/>
                        <a:t>Diabetes mellitus early stage risk prediction using machine learning algorithms</a:t>
                      </a:r>
                      <a:endParaRPr lang="en-US"/>
                    </a:p>
                  </a:txBody>
                  <a:tcPr/>
                </a:tc>
                <a:tc>
                  <a:txBody>
                    <a:bodyPr/>
                    <a:lstStyle/>
                    <a:p>
                      <a:pPr>
                        <a:buNone/>
                      </a:pPr>
                      <a:r>
                        <a:rPr lang="en-IN" altLang="en-US"/>
                        <a:t>Hybrid  Machine Learning  Model</a:t>
                      </a:r>
                      <a:endParaRPr lang="en-IN" altLang="en-US"/>
                    </a:p>
                  </a:txBody>
                  <a:tcPr/>
                </a:tc>
                <a:tc>
                  <a:txBody>
                    <a:bodyPr/>
                    <a:lstStyle/>
                    <a:p>
                      <a:pPr>
                        <a:buNone/>
                      </a:pPr>
                      <a:r>
                        <a:rPr lang="en-IN" altLang="en-US"/>
                        <a:t>Accuracy of the model is low.</a:t>
                      </a:r>
                      <a:endParaRPr lang="en-IN" altLang="en-US"/>
                    </a:p>
                  </a:txBody>
                  <a:tcPr/>
                </a:tc>
              </a:tr>
              <a:tr h="1404620">
                <a:tc>
                  <a:txBody>
                    <a:bodyPr/>
                    <a:lstStyle/>
                    <a:p>
                      <a:pPr>
                        <a:buNone/>
                      </a:pPr>
                      <a:r>
                        <a:rPr lang="en-US"/>
                        <a:t>Anandkumar K M</a:t>
                      </a:r>
                      <a:r>
                        <a:rPr lang="en-IN" altLang="en-US"/>
                        <a:t> et al. [2]</a:t>
                      </a:r>
                      <a:endParaRPr lang="en-IN" altLang="en-US"/>
                    </a:p>
                  </a:txBody>
                  <a:tcPr/>
                </a:tc>
                <a:tc>
                  <a:txBody>
                    <a:bodyPr/>
                    <a:lstStyle/>
                    <a:p>
                      <a:pPr>
                        <a:buNone/>
                      </a:pPr>
                      <a:r>
                        <a:rPr lang="en-US"/>
                        <a:t>Cardiovascular Stroke Prediction System</a:t>
                      </a:r>
                      <a:r>
                        <a:rPr lang="en-IN" altLang="en-US"/>
                        <a:t> </a:t>
                      </a:r>
                      <a:r>
                        <a:rPr lang="en-US"/>
                        <a:t>using</a:t>
                      </a:r>
                      <a:endParaRPr lang="en-US"/>
                    </a:p>
                    <a:p>
                      <a:pPr>
                        <a:buNone/>
                      </a:pPr>
                      <a:r>
                        <a:rPr lang="en-US"/>
                        <a:t>Machine Learning Techniques</a:t>
                      </a:r>
                      <a:endParaRPr lang="en-US"/>
                    </a:p>
                  </a:txBody>
                  <a:tcPr/>
                </a:tc>
                <a:tc>
                  <a:txBody>
                    <a:bodyPr/>
                    <a:lstStyle/>
                    <a:p>
                      <a:pPr>
                        <a:buNone/>
                      </a:pPr>
                      <a:r>
                        <a:rPr lang="en-IN" altLang="en-US"/>
                        <a:t>SVM, Multinomial Naive </a:t>
                      </a:r>
                      <a:endParaRPr lang="en-IN" altLang="en-US"/>
                    </a:p>
                    <a:p>
                      <a:pPr>
                        <a:buNone/>
                      </a:pPr>
                      <a:r>
                        <a:rPr lang="en-IN" altLang="en-US"/>
                        <a:t>Bayes</a:t>
                      </a:r>
                      <a:endParaRPr lang="en-IN" altLang="en-US"/>
                    </a:p>
                  </a:txBody>
                  <a:tcPr/>
                </a:tc>
                <a:tc>
                  <a:txBody>
                    <a:bodyPr/>
                    <a:lstStyle/>
                    <a:p>
                      <a:pPr>
                        <a:buNone/>
                      </a:pPr>
                      <a:r>
                        <a:rPr lang="en-IN" altLang="en-US"/>
                        <a:t>High validation loss in the developed model</a:t>
                      </a:r>
                      <a:endParaRPr lang="en-IN" altLang="en-US"/>
                    </a:p>
                  </a:txBody>
                  <a:tcPr/>
                </a:tc>
              </a:tr>
              <a:tr h="1603375">
                <a:tc>
                  <a:txBody>
                    <a:bodyPr/>
                    <a:lstStyle/>
                    <a:p>
                      <a:pPr>
                        <a:buNone/>
                      </a:pPr>
                      <a:r>
                        <a:rPr lang="en-US"/>
                        <a:t>Sagarika Sil</a:t>
                      </a:r>
                      <a:r>
                        <a:rPr lang="en-IN" altLang="en-US"/>
                        <a:t> et al. [3]</a:t>
                      </a:r>
                      <a:endParaRPr lang="en-IN" altLang="en-US"/>
                    </a:p>
                  </a:txBody>
                  <a:tcPr/>
                </a:tc>
                <a:tc>
                  <a:txBody>
                    <a:bodyPr/>
                    <a:lstStyle/>
                    <a:p>
                      <a:pPr algn="l">
                        <a:buNone/>
                      </a:pPr>
                      <a:r>
                        <a:rPr lang="en-US"/>
                        <a:t>Unleashing the</a:t>
                      </a:r>
                      <a:r>
                        <a:rPr lang="en-IN" altLang="en-US"/>
                        <a:t> </a:t>
                      </a:r>
                      <a:r>
                        <a:rPr lang="en-US"/>
                        <a:t> Power of </a:t>
                      </a:r>
                      <a:r>
                        <a:rPr lang="en-IN" altLang="en-US"/>
                        <a:t> </a:t>
                      </a:r>
                      <a:r>
                        <a:rPr lang="en-US"/>
                        <a:t>Machine Learning: </a:t>
                      </a:r>
                      <a:endParaRPr lang="en-US"/>
                    </a:p>
                    <a:p>
                      <a:pPr algn="l">
                        <a:buNone/>
                      </a:pPr>
                      <a:r>
                        <a:rPr lang="en-US"/>
                        <a:t>Advancing</a:t>
                      </a:r>
                      <a:r>
                        <a:rPr lang="en-IN" altLang="en-US"/>
                        <a:t> </a:t>
                      </a:r>
                      <a:r>
                        <a:rPr lang="en-US"/>
                        <a:t> </a:t>
                      </a:r>
                      <a:r>
                        <a:rPr lang="en-IN" altLang="en-US"/>
                        <a:t>the  </a:t>
                      </a:r>
                      <a:r>
                        <a:rPr lang="en-US"/>
                        <a:t>Early</a:t>
                      </a:r>
                      <a:r>
                        <a:rPr lang="en-IN" altLang="en-US"/>
                        <a:t> </a:t>
                      </a:r>
                      <a:r>
                        <a:rPr lang="en-US"/>
                        <a:t>Prediction an</a:t>
                      </a:r>
                      <a:r>
                        <a:rPr lang="en-IN" altLang="en-US"/>
                        <a:t>d</a:t>
                      </a:r>
                      <a:r>
                        <a:rPr lang="en-US"/>
                        <a:t> Analysis of </a:t>
                      </a:r>
                      <a:r>
                        <a:rPr lang="en-IN" altLang="en-US"/>
                        <a:t>Diabetes Mellitus</a:t>
                      </a:r>
                      <a:endParaRPr lang="en-US"/>
                    </a:p>
                  </a:txBody>
                  <a:tcPr anchor="b"/>
                </a:tc>
                <a:tc>
                  <a:txBody>
                    <a:bodyPr/>
                    <a:lstStyle/>
                    <a:p>
                      <a:pPr>
                        <a:buNone/>
                      </a:pPr>
                      <a:r>
                        <a:rPr lang="en-IN" altLang="en-US"/>
                        <a:t>Ensemble Machine learning model</a:t>
                      </a:r>
                      <a:endParaRPr lang="en-IN" altLang="en-US"/>
                    </a:p>
                  </a:txBody>
                  <a:tcPr/>
                </a:tc>
                <a:tc>
                  <a:txBody>
                    <a:bodyPr/>
                    <a:lstStyle/>
                    <a:p>
                      <a:pPr>
                        <a:buNone/>
                      </a:pPr>
                      <a:r>
                        <a:rPr lang="en-IN" altLang="en-US"/>
                        <a:t>The dataset lacks important features such as stroke</a:t>
                      </a:r>
                      <a:endParaRPr lang="en-IN" altLang="en-US"/>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p : p r o p e r t i e s > 
</file>

<file path=customXml/item3.xml>��< ? x m l   v e r s i o n = " 1 . 0 " ? > < c t : c o n t e n t T y p e S c h e m a   c t : _ = " "   m a : _ = " "   m a : c o n t e n t T y p e N a m e = " D o c u m e n t "   m a : c o n t e n t T y p e I D = " 0 x 0 1 0 1 0 0 0 F 6 D 0 1 9 1 0 9 1 D 8 E 4 1 B 5 8 D 2 4 F C B 9 E E D C 5 8 "   m a : c o n t e n t T y p e V e r s i o n = " 4 "   m a : c o n t e n t T y p e D e s c r i p t i o n = " C r e a t e   a   n e w   d o c u m e n t . "   m a : c o n t e n t T y p e S c o p e = " "   m a : v e r s i o n I D = " f 7 f b 0 1 1 b 4 9 6 c b 9 a e 7 4 4 1 5 6 4 6 5 7 d 1 5 9 3 9 "   x m l n s : c t = " h t t p : / / s c h e m a s . m i c r o s o f t . c o m / o f f i c e / 2 0 0 6 / m e t a d a t a / c o n t e n t T y p e "   x m l n s : m a = " h t t p : / / s c h e m a s . m i c r o s o f t . c o m / o f f i c e / 2 0 0 6 / m e t a d a t a / p r o p e r t i e s / m e t a A t t r i b u t e s " >  
 < x s d : s c h e m a   t a r g e t N a m e s p a c e = " h t t p : / / s c h e m a s . m i c r o s o f t . c o m / o f f i c e / 2 0 0 6 / m e t a d a t a / p r o p e r t i e s "   m a : r o o t = " t r u e "   m a : f i e l d s I D = " 0 6 6 d f 8 b c 7 3 d 3 c b 4 9 3 e 5 1 5 9 d 7 1 2 c b 9 6 b 8 "   n s 3 : _ = " "   x m l n s : x s d = " h t t p : / / w w w . w 3 . o r g / 2 0 0 1 / X M L S c h e m a "   x m l n s : x s = " h t t p : / / w w w . w 3 . o r g / 2 0 0 1 / X M L S c h e m a "   x m l n s : p = " h t t p : / / s c h e m a s . m i c r o s o f t . c o m / o f f i c e / 2 0 0 6 / m e t a d a t a / p r o p e r t i e s "   x m l n s : n s 3 = " 1 a d 7 0 5 3 e - 2 2 6 1 - 4 b f 8 - 9 f 4 4 - 6 a 4 3 0 d 7 4 7 6 5 0 " >  
 < x s d : i m p o r t   n a m e s p a c e = " 1 a d 7 0 5 3 e - 2 2 6 1 - 4 b f 8 - 9 f 4 4 - 6 a 4 3 0 d 7 4 7 6 5 0 " / >  
 < x s d : e l e m e n t   n a m e = " p r o p e r t i e s " >  
 < x s d : c o m p l e x T y p e >  
 < x s d : s e q u e n c e >  
 < x s d : e l e m e n t   n a m e = " d o c u m e n t M a n a g e m e n t " >  
 < x s d : c o m p l e x T y p e >  
 < x s d : a l l >  
 < x s d : e l e m e n t   r e f = " n s 3 : M e d i a S e r v i c e M e t a d a t a "   m i n O c c u r s = " 0 " / >  
 < x s d : e l e m e n t   r e f = " n s 3 : M e d i a S e r v i c e F a s t M e t a d a t a "   m i n O c c u r s = " 0 " / >  
 < x s d : e l e m e n t   r e f = " n s 3 : M e d i a S e r v i c e O b j e c t D e t e c t o r V e r s i o n s "   m i n O c c u r s = " 0 " / >  
 < x s d : e l e m e n t   r e f = " n s 3 : M e d i a S e r v i c e S e a r c h P r o p e r t i e s "   m i n O c c u r s = " 0 " / >  
 < / x s d : a l l >  
 < / x s d : c o m p l e x T y p e >  
 < / x s d : e l e m e n t >  
 < / x s d : s e q u e n c e >  
 < / x s d : c o m p l e x T y p e >  
 < / x s d : e l e m e n t >  
 < / x s d : s c h e m a >  
 < x s d : s c h e m a   t a r g e t N a m e s p a c e = " 1 a d 7 0 5 3 e - 2 2 6 1 - 4 b f 8 - 9 f 4 4 - 6 a 4 3 0 d 7 4 7 6 5 0 " 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b j e c t D e t e c t o r V e r s i o n s "   m a : i n d e x = " 1 0 "   n i l l a b l e = " t r u e "   m a : d i s p l a y N a m e = " M e d i a S e r v i c e O b j e c t D e t e c t o r V e r s i o n s "   m a : h i d d e n = " t r u e "   m a : i n d e x e d = " t r u e "   m a : i n t e r n a l N a m e = " M e d i a S e r v i c e O b j e c t D e t e c t o r V e r s i o n s "   m a : r e a d O n l y = " t r u e " >  
 < x s d : s i m p l e T y p e >  
 < x s d : r e s t r i c t i o n   b a s e = " d m s : T e x t " / >  
 < / x s d : s i m p l e T y p e >  
 < / x s d : e l e m e n t >  
 < x s d : e l e m e n t   n a m e = " M e d i a S e r v i c e S e a r c h P r o p e r t i e s "   m a : i n d e x = " 1 1 "   n i l l a b l e = " t r u e "   m a : d i s p l a y N a m e = " M e d i a S e r v i c e S e a r c h P r o p e r t i e s "   m a : h i d d e n = " t r u e "   m a : i n t e r n a l N a m e = " M e d i a S e r v i c e S e a r c h P r o p e r t i e s "   m a : r e a d O n l y = " t r u e " >  
 < x s d : s i m p l e T y p e >  
 < x s d : r e s t r i c t i o n   b a s e = " d m s : N o t e " / > 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06C76C7B-8BDC-4132-B072-4307453CA653}">
  <ds:schemaRefs/>
</ds:datastoreItem>
</file>

<file path=customXml/itemProps2.xml><?xml version="1.0" encoding="utf-8"?>
<ds:datastoreItem xmlns:ds="http://schemas.openxmlformats.org/officeDocument/2006/customXml" ds:itemID="{67E0C71A-EE48-4956-B591-72934843499D}">
  <ds:schemaRefs/>
</ds:datastoreItem>
</file>

<file path=customXml/itemProps3.xml><?xml version="1.0" encoding="utf-8"?>
<ds:datastoreItem xmlns:ds="http://schemas.openxmlformats.org/officeDocument/2006/customXml" ds:itemID="{DDC07D39-C151-430B-A90B-4EC18C7D54D2}">
  <ds:schemaRefs/>
</ds:datastoreItem>
</file>

<file path=docProps/app.xml><?xml version="1.0" encoding="utf-8"?>
<Properties xmlns="http://schemas.openxmlformats.org/officeDocument/2006/extended-properties" xmlns:vt="http://schemas.openxmlformats.org/officeDocument/2006/docPropsVTypes">
  <TotalTime>0</TotalTime>
  <Words>13673</Words>
  <Application>WPS Presentation</Application>
  <PresentationFormat>Widescreen</PresentationFormat>
  <Paragraphs>308</Paragraphs>
  <Slides>27</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27</vt:i4>
      </vt:variant>
    </vt:vector>
  </HeadingPairs>
  <TitlesOfParts>
    <vt:vector size="49" baseType="lpstr">
      <vt:lpstr>Arial</vt:lpstr>
      <vt:lpstr>SimSun</vt:lpstr>
      <vt:lpstr>Wingdings</vt:lpstr>
      <vt:lpstr>Britannic Bold</vt:lpstr>
      <vt:lpstr>Segoe Print</vt:lpstr>
      <vt:lpstr>Calibri</vt:lpstr>
      <vt:lpstr>Bahamas</vt:lpstr>
      <vt:lpstr>Times New Roman</vt:lpstr>
      <vt:lpstr>Arial</vt:lpstr>
      <vt:lpstr>Calibri</vt:lpstr>
      <vt:lpstr>Verdana</vt:lpstr>
      <vt:lpstr>Tahoma</vt:lpstr>
      <vt:lpstr>Comic Sans MS</vt:lpstr>
      <vt:lpstr>Tw Cen MT</vt:lpstr>
      <vt:lpstr>Segoe UI Semibold</vt:lpstr>
      <vt:lpstr>Times New Roman</vt:lpstr>
      <vt:lpstr>Calibri Light</vt:lpstr>
      <vt:lpstr>Century Gothic</vt:lpstr>
      <vt:lpstr>Microsoft YaHei</vt:lpstr>
      <vt:lpstr>Arial Unicode MS</vt:lpstr>
      <vt:lpstr>Wingdings</vt:lpstr>
      <vt:lpstr>Office Theme</vt:lpstr>
      <vt:lpstr>  Prediction of Heart Stroke in Diabetic patients using Machine learning</vt:lpstr>
      <vt:lpstr>PowerPoint 演示文稿</vt:lpstr>
      <vt:lpstr>PowerPoint 演示文稿</vt:lpstr>
      <vt:lpstr>INTRODUCTION</vt:lpstr>
      <vt:lpstr>PowerPoint 演示文稿</vt:lpstr>
      <vt:lpstr>How Diabetics Causes Heart Disease?</vt:lpstr>
      <vt:lpstr>        EFFECTS OF DIABETES ON HEART</vt:lpstr>
      <vt:lpstr> PROBLEM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Light Gradient Boosting Machine Approach</vt:lpstr>
      <vt:lpstr>PowerPoint 演示文稿</vt:lpstr>
      <vt:lpstr>PowerPoint 演示文稿</vt:lpstr>
      <vt:lpstr>PowerPoint 演示文稿</vt:lpstr>
      <vt:lpstr>PowerPoint 演示文稿</vt:lpstr>
      <vt:lpstr>PowerPoint 演示文稿</vt:lpstr>
      <vt:lpstr>PowerPoint 演示文稿</vt:lpstr>
      <vt:lpstr>SOFTWARE AND HARDWARE REQUIREMENTS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Kusalasri Sangeetham</dc:creator>
  <cp:lastModifiedBy>91852</cp:lastModifiedBy>
  <cp:revision>110</cp:revision>
  <dcterms:created xsi:type="dcterms:W3CDTF">2024-01-03T16:52:00Z</dcterms:created>
  <dcterms:modified xsi:type="dcterms:W3CDTF">2024-05-10T00:27:36Z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0x0101000F6D0191091D8E41B58D24FCB9EEDC58</vt:lpwstr>
  </property>
  <property fmtid="{D5CDD505-2E9C-101B-9397-08002B2CF9AE}" pid="3" name="ICV">
    <vt:lpwstr>2B0CBE4BACDA4E51964CEF872EA27E49_12</vt:lpwstr>
  </property>
  <property fmtid="{D5CDD505-2E9C-101B-9397-08002B2CF9AE}" pid="4" name="KSOProductBuildVer">
    <vt:lpwstr>1033-12.2.0.16909</vt:lpwstr>
  </property>
</Properties>
</file>